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46" r:id="rId1"/>
  </p:sldMasterIdLst>
  <p:sldIdLst>
    <p:sldId id="306" r:id="rId2"/>
    <p:sldId id="308" r:id="rId3"/>
    <p:sldId id="309" r:id="rId4"/>
    <p:sldId id="310" r:id="rId5"/>
    <p:sldId id="311" r:id="rId6"/>
    <p:sldId id="312" r:id="rId7"/>
    <p:sldId id="313" r:id="rId8"/>
    <p:sldId id="314" r:id="rId9"/>
    <p:sldId id="307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273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a Kovacevic" initials="DK" lastIdx="1" clrIdx="0">
    <p:extLst>
      <p:ext uri="{19B8F6BF-5375-455C-9EA6-DF929625EA0E}">
        <p15:presenceInfo xmlns:p15="http://schemas.microsoft.com/office/powerpoint/2012/main" userId="S-1-5-21-3530176030-4113171763-13993460-334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60"/>
  </p:normalViewPr>
  <p:slideViewPr>
    <p:cSldViewPr>
      <p:cViewPr varScale="1">
        <p:scale>
          <a:sx n="109" d="100"/>
          <a:sy n="109" d="100"/>
        </p:scale>
        <p:origin x="168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85640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590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563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160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488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330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875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529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483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278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453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387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90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7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118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18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056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srgbClr val="564B3C"/>
                </a:solidFill>
              </a:rPr>
              <a:pPr/>
              <a:t>4/11/2023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1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47" r:id="rId1"/>
    <p:sldLayoutId id="2147484748" r:id="rId2"/>
    <p:sldLayoutId id="2147484749" r:id="rId3"/>
    <p:sldLayoutId id="2147484750" r:id="rId4"/>
    <p:sldLayoutId id="2147484751" r:id="rId5"/>
    <p:sldLayoutId id="2147484752" r:id="rId6"/>
    <p:sldLayoutId id="2147484753" r:id="rId7"/>
    <p:sldLayoutId id="2147484754" r:id="rId8"/>
    <p:sldLayoutId id="2147484755" r:id="rId9"/>
    <p:sldLayoutId id="2147484756" r:id="rId10"/>
    <p:sldLayoutId id="2147484757" r:id="rId11"/>
    <p:sldLayoutId id="2147484758" r:id="rId12"/>
    <p:sldLayoutId id="2147484759" r:id="rId13"/>
    <p:sldLayoutId id="2147484760" r:id="rId14"/>
    <p:sldLayoutId id="2147484761" r:id="rId15"/>
    <p:sldLayoutId id="2147484762" r:id="rId16"/>
    <p:sldLayoutId id="214748476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mailto:Cfpmne.kos@mif.gov.m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4000"/>
                <a:satMod val="80000"/>
                <a:lumMod val="38000"/>
                <a:lumOff val="62000"/>
              </a:schemeClr>
            </a:gs>
            <a:gs pos="97000">
              <a:schemeClr val="bg2">
                <a:shade val="8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8328"/>
            <a:ext cx="7848600" cy="1642872"/>
          </a:xfrm>
        </p:spPr>
        <p:txBody>
          <a:bodyPr>
            <a:normAutofit fontScale="90000"/>
          </a:bodyPr>
          <a:lstStyle/>
          <a:p>
            <a:r>
              <a:rPr lang="sr-Latn-RS" sz="2400" b="1" dirty="0">
                <a:latin typeface="Cambria" pitchFamily="18" charset="0"/>
              </a:rPr>
              <a:t/>
            </a:r>
            <a:br>
              <a:rPr lang="sr-Latn-RS" sz="2400" b="1" dirty="0">
                <a:latin typeface="Cambria" pitchFamily="18" charset="0"/>
              </a:rPr>
            </a:br>
            <a:r>
              <a:rPr lang="en-US" sz="2400" b="1" dirty="0">
                <a:latin typeface="Cambria" pitchFamily="18" charset="0"/>
              </a:rPr>
              <a:t>4</a:t>
            </a:r>
            <a:r>
              <a:rPr lang="en-US" sz="2400" b="1" baseline="30000" dirty="0">
                <a:latin typeface="Cambria" pitchFamily="18" charset="0"/>
              </a:rPr>
              <a:t>th</a:t>
            </a:r>
            <a:r>
              <a:rPr lang="en-US" sz="2400" b="1" dirty="0">
                <a:latin typeface="Cambria" pitchFamily="18" charset="0"/>
              </a:rPr>
              <a:t> Call for Proposals - Cross-Border Cooperation </a:t>
            </a:r>
            <a:r>
              <a:rPr lang="en-US" sz="2400" b="1" dirty="0" err="1">
                <a:latin typeface="Cambria" pitchFamily="18" charset="0"/>
              </a:rPr>
              <a:t>Programme</a:t>
            </a:r>
            <a:r>
              <a:rPr lang="en-US" sz="2400" b="1" dirty="0">
                <a:latin typeface="Cambria" pitchFamily="18" charset="0"/>
              </a:rPr>
              <a:t/>
            </a:r>
            <a:br>
              <a:rPr lang="en-US" sz="2400" b="1" dirty="0">
                <a:latin typeface="Cambria" pitchFamily="18" charset="0"/>
              </a:rPr>
            </a:br>
            <a:r>
              <a:rPr lang="en-US" sz="2400" b="1" dirty="0">
                <a:latin typeface="Cambria" pitchFamily="18" charset="0"/>
              </a:rPr>
              <a:t>Montenegro-</a:t>
            </a:r>
            <a:r>
              <a:rPr lang="sr-Latn-ME" sz="2400" b="1" dirty="0">
                <a:latin typeface="Cambria" pitchFamily="18" charset="0"/>
              </a:rPr>
              <a:t>Albania</a:t>
            </a:r>
            <a:r>
              <a:rPr lang="en-US" sz="2400" b="1" dirty="0">
                <a:latin typeface="Cambria" pitchFamily="18" charset="0"/>
              </a:rPr>
              <a:t> for the years 2019 and 2020</a:t>
            </a:r>
            <a:br>
              <a:rPr lang="en-US" sz="2400" b="1" dirty="0">
                <a:latin typeface="Cambria" pitchFamily="18" charset="0"/>
              </a:rPr>
            </a:br>
            <a:endParaRPr lang="en-US" sz="2400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19256"/>
            <a:ext cx="7315200" cy="3976743"/>
          </a:xfrm>
        </p:spPr>
        <p:txBody>
          <a:bodyPr>
            <a:normAutofit/>
          </a:bodyPr>
          <a:lstStyle/>
          <a:p>
            <a:endParaRPr lang="sr-Latn-ME" sz="1800" dirty="0"/>
          </a:p>
          <a:p>
            <a:pPr algn="just">
              <a:buNone/>
            </a:pPr>
            <a:endParaRPr lang="sr-Latn-ME" sz="1800" dirty="0"/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sr-Latn-ME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BUDGE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T</a:t>
            </a:r>
            <a:endParaRPr kumimoji="0" lang="sr-Latn-ME" sz="48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sr-Latn-ME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Directorate </a:t>
            </a:r>
            <a:r>
              <a:rPr kumimoji="0" lang="sr-Latn-M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for Finance and Contracting of the EU Assisstance Funds (CFCU), Ministry of Finance of Montenegr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45913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Budget for the action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52600"/>
            <a:ext cx="7391400" cy="4343399"/>
          </a:xfrm>
        </p:spPr>
        <p:txBody>
          <a:bodyPr>
            <a:normAutofit/>
          </a:bodyPr>
          <a:lstStyle/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Budget for the action contains 6 main categories. These categories are divided in subcategories. 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The first column explains the budget items needed in the project – rows can be added, but main categories and subcategories can not be changed.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The first part of the table is for all years, the second part is for the first year.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Each new item has a new number (</a:t>
            </a:r>
            <a:r>
              <a:rPr lang="en-GB" sz="2000" dirty="0" err="1">
                <a:solidFill>
                  <a:prstClr val="black"/>
                </a:solidFill>
                <a:latin typeface="Cambria" pitchFamily="18" charset="0"/>
              </a:rPr>
              <a:t>eg</a:t>
            </a: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. 1.1.1 Technical, Project Manager 1.1.1.1, 1.1.1.2 Project Assistant, etc.)</a:t>
            </a: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endParaRPr lang="en-GB" sz="1600" dirty="0">
              <a:solidFill>
                <a:prstClr val="black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356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Budget for the action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0010" y="1752600"/>
            <a:ext cx="727819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446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Budget for the action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9395" y="1662098"/>
            <a:ext cx="7098805" cy="433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882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Human resources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2133" y="2286000"/>
            <a:ext cx="7704667" cy="3713816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Staff budget line - only persons from grant beneficiary institution or co applicant institution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For employees who are not full-time engaged on the project, percentage of engagement needs to be indicated in the budget.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The number of months shall be the total number of months during which the employee is engaged.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Salaries of employees indicated in the budget should be their actual gross salaries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Gross salaries (net salaries + social charges + income taxes etc.)</a:t>
            </a:r>
          </a:p>
          <a:p>
            <a:endParaRPr lang="en-GB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510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Human Resources - per diem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2133" y="2286000"/>
            <a:ext cx="7704667" cy="3713816"/>
          </a:xfrm>
        </p:spPr>
        <p:txBody>
          <a:bodyPr>
            <a:norm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Per diem includes overnight accommodation, meals and local transport to staff members  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In accordance with the provisions indicated in national rules or in any regulations/internal circulars of Beneficiary institutions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The transportation costs are planned in the budget line - Travel</a:t>
            </a:r>
          </a:p>
        </p:txBody>
      </p:sp>
    </p:spTree>
    <p:extLst>
      <p:ext uri="{BB962C8B-B14F-4D97-AF65-F5344CB8AC3E}">
        <p14:creationId xmlns:p14="http://schemas.microsoft.com/office/powerpoint/2010/main" val="1390004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Travel expenses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2133" y="2286000"/>
            <a:ext cx="7704667" cy="3713816"/>
          </a:xfrm>
        </p:spPr>
        <p:txBody>
          <a:bodyPr>
            <a:norm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Public transport (bus, plane, train) - the actual amounts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The use of private cars - € 0.25 x fuel price x  km (includes fuel, tolls / toll / ferry, depreciation)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The estimated number of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kilometers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should be indicated and justified.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The use of a company car: / per trip / the real costs (fuel, tolls) should be foreseen.</a:t>
            </a:r>
          </a:p>
        </p:txBody>
      </p:sp>
    </p:spTree>
    <p:extLst>
      <p:ext uri="{BB962C8B-B14F-4D97-AF65-F5344CB8AC3E}">
        <p14:creationId xmlns:p14="http://schemas.microsoft.com/office/powerpoint/2010/main" val="2558113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Equipment and supplies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2133" y="2286000"/>
            <a:ext cx="7704667" cy="3713816"/>
          </a:xfrm>
        </p:spPr>
        <p:txBody>
          <a:bodyPr>
            <a:norm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Purchase of equipment and furniture;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Each item should be specified (ex. not furniture for the office, but a table, computer, chair, closet, shelf,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etc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);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In accordance with the actual market prices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Market research should be done.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Procurement procedures should be done according to PRAG</a:t>
            </a:r>
          </a:p>
        </p:txBody>
      </p:sp>
    </p:spTree>
    <p:extLst>
      <p:ext uri="{BB962C8B-B14F-4D97-AF65-F5344CB8AC3E}">
        <p14:creationId xmlns:p14="http://schemas.microsoft.com/office/powerpoint/2010/main" val="3354130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Local office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2133" y="2286000"/>
            <a:ext cx="7704667" cy="3713816"/>
          </a:xfrm>
        </p:spPr>
        <p:txBody>
          <a:bodyPr>
            <a:norm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Only in case of rent or establishing an office for the project needs and only the real costs incurred in implementing the project for the existing office can be shown.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Costs can only be justified with the invoices</a:t>
            </a:r>
          </a:p>
        </p:txBody>
      </p:sp>
    </p:spTree>
    <p:extLst>
      <p:ext uri="{BB962C8B-B14F-4D97-AF65-F5344CB8AC3E}">
        <p14:creationId xmlns:p14="http://schemas.microsoft.com/office/powerpoint/2010/main" val="349802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Other costs / services: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2133" y="2286000"/>
            <a:ext cx="7704667" cy="3713816"/>
          </a:xfrm>
        </p:spPr>
        <p:txBody>
          <a:bodyPr>
            <a:norm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Experts publications, conference expenses, audit, bookkeeping, visibility, etc.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Expenditure verification - 1-3% of the contract value (required for the grant of more than 100,000 €)</a:t>
            </a:r>
          </a:p>
        </p:txBody>
      </p:sp>
    </p:spTree>
    <p:extLst>
      <p:ext uri="{BB962C8B-B14F-4D97-AF65-F5344CB8AC3E}">
        <p14:creationId xmlns:p14="http://schemas.microsoft.com/office/powerpoint/2010/main" val="35388392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Contingency and administrative expenses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2133" y="2286000"/>
            <a:ext cx="7704667" cy="3713816"/>
          </a:xfrm>
        </p:spPr>
        <p:txBody>
          <a:bodyPr>
            <a:norm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Contingency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For unforeseen expenses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5% of direct eligible costs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 Administrative (indirect cost) costs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7% of direct eligible costs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For items that are not listed in the top part of the budget</a:t>
            </a:r>
          </a:p>
        </p:txBody>
      </p:sp>
    </p:spTree>
    <p:extLst>
      <p:ext uri="{BB962C8B-B14F-4D97-AF65-F5344CB8AC3E}">
        <p14:creationId xmlns:p14="http://schemas.microsoft.com/office/powerpoint/2010/main" val="2224629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76201"/>
            <a:ext cx="7704667" cy="990600"/>
          </a:xfrm>
        </p:spPr>
        <p:txBody>
          <a:bodyPr>
            <a:normAutofit/>
          </a:bodyPr>
          <a:lstStyle/>
          <a:p>
            <a:r>
              <a:rPr lang="sr-Latn-RS" sz="2000" b="1" dirty="0">
                <a:latin typeface="Cambria" pitchFamily="18" charset="0"/>
              </a:rPr>
              <a:t>Content</a:t>
            </a:r>
            <a:endParaRPr lang="en-US" sz="2000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8077200" cy="4876800"/>
          </a:xfrm>
        </p:spPr>
        <p:txBody>
          <a:bodyPr>
            <a:normAutofit/>
          </a:bodyPr>
          <a:lstStyle/>
          <a:p>
            <a:r>
              <a:rPr lang="en-GB" sz="2000" b="1" dirty="0">
                <a:latin typeface="Cambria" pitchFamily="18" charset="0"/>
              </a:rPr>
              <a:t>Budget</a:t>
            </a:r>
          </a:p>
          <a:p>
            <a:r>
              <a:rPr lang="en-GB" sz="2000" b="1" dirty="0">
                <a:latin typeface="Cambria" pitchFamily="18" charset="0"/>
              </a:rPr>
              <a:t>Costs-eligible and ineligible</a:t>
            </a:r>
          </a:p>
          <a:p>
            <a:r>
              <a:rPr lang="en-GB" sz="2000" b="1" dirty="0">
                <a:latin typeface="Cambria" pitchFamily="18" charset="0"/>
              </a:rPr>
              <a:t>Simplified cost option</a:t>
            </a:r>
          </a:p>
          <a:p>
            <a:r>
              <a:rPr lang="en-GB" sz="2000" b="1" dirty="0">
                <a:latin typeface="Cambria" pitchFamily="18" charset="0"/>
              </a:rPr>
              <a:t>Budget for the action</a:t>
            </a:r>
          </a:p>
          <a:p>
            <a:r>
              <a:rPr lang="en-GB" sz="2000" b="1" dirty="0">
                <a:latin typeface="Cambria" pitchFamily="18" charset="0"/>
              </a:rPr>
              <a:t>Justification</a:t>
            </a:r>
          </a:p>
          <a:p>
            <a:r>
              <a:rPr lang="en-GB" sz="2000" b="1" dirty="0">
                <a:latin typeface="Cambria" pitchFamily="18" charset="0"/>
              </a:rPr>
              <a:t>Sources of funding</a:t>
            </a:r>
          </a:p>
          <a:p>
            <a:r>
              <a:rPr lang="en-GB" sz="2000" b="1" dirty="0">
                <a:latin typeface="Cambria" pitchFamily="18" charset="0"/>
              </a:rPr>
              <a:t>Mistakes</a:t>
            </a:r>
          </a:p>
          <a:p>
            <a:pPr marL="0" indent="0">
              <a:buNone/>
            </a:pPr>
            <a:endParaRPr lang="sr-Latn-ME" sz="2000" b="1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Justification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2133" y="2286000"/>
            <a:ext cx="7704667" cy="3713816"/>
          </a:xfrm>
        </p:spPr>
        <p:txBody>
          <a:bodyPr>
            <a:normAutofit lnSpcReduction="10000"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Each cost should be clearly explained.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The left column of the table (Costs) - must be identical to costs which are listed in Sheet 1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Central column of the table (Clarification of the budget items) is a description of how the costs are related and necessary for implementation of the activities related to the project.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 The right column of the table (Justification of the estimated costs) is calculation of the estimated costs</a:t>
            </a:r>
          </a:p>
        </p:txBody>
      </p:sp>
    </p:spTree>
    <p:extLst>
      <p:ext uri="{BB962C8B-B14F-4D97-AF65-F5344CB8AC3E}">
        <p14:creationId xmlns:p14="http://schemas.microsoft.com/office/powerpoint/2010/main" val="51507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Justification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5562" y="1143000"/>
            <a:ext cx="7239000" cy="513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7063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GB" sz="2400" b="1" dirty="0">
                <a:latin typeface="Cambria" pitchFamily="18" charset="0"/>
              </a:rPr>
              <a:t>Expected Sources of funding &amp; summary of estimated costs</a:t>
            </a:r>
            <a:endParaRPr lang="en-US" sz="2400" b="1" dirty="0">
              <a:latin typeface="Cambria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The table which lists the sources of project financing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Other contributions - the amount of applicant’s own financial contribution to the project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Percentages - format the column in percentages and 2 decimal places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22399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GB" sz="2400" b="1" dirty="0">
                <a:latin typeface="Cambria" pitchFamily="18" charset="0"/>
              </a:rPr>
              <a:t>Expected Sources of funding &amp; summary of estimated costs</a:t>
            </a:r>
            <a:endParaRPr lang="en-US" sz="2400" b="1" dirty="0">
              <a:latin typeface="Cambria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3305" y="1392116"/>
            <a:ext cx="6522321" cy="487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3304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GB" sz="2400" b="1" dirty="0">
                <a:latin typeface="Cambria" pitchFamily="18" charset="0"/>
              </a:rPr>
              <a:t>Most common mistakes</a:t>
            </a:r>
            <a:endParaRPr lang="en-US" sz="2400" b="1" dirty="0">
              <a:latin typeface="Cambria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Unrealistic costs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Unjustified costs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Calculation errors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Lack of ability to foresee expenses 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Wrong use of unit measure for certain budget items</a:t>
            </a:r>
          </a:p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Costs planned under wrong budget heading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985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49338" y="533400"/>
            <a:ext cx="77136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r-Latn-M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r-Latn-M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r-Latn-M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r-Latn-M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r-Latn-M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r-Latn-M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338" y="1676400"/>
            <a:ext cx="7717488" cy="396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6985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447800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latin typeface="Cambria" pitchFamily="18" charset="0"/>
              </a:rPr>
              <a:t>CBC Montenegro-</a:t>
            </a:r>
            <a:r>
              <a:rPr lang="sr-Latn-ME" sz="2000" b="1" dirty="0">
                <a:latin typeface="Cambria" pitchFamily="18" charset="0"/>
              </a:rPr>
              <a:t>Albania</a:t>
            </a:r>
            <a:endParaRPr lang="en-US" sz="2000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3001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sr-Latn-ME" dirty="0">
              <a:latin typeface="Cambria" pitchFamily="18" charset="0"/>
            </a:endParaRPr>
          </a:p>
          <a:p>
            <a:pPr algn="ctr">
              <a:buNone/>
            </a:pPr>
            <a:r>
              <a:rPr lang="sr-Latn-ME" b="1" dirty="0">
                <a:latin typeface="Cambria" pitchFamily="18" charset="0"/>
              </a:rPr>
              <a:t>THANK YOU FOR YOUR ATTENTION!</a:t>
            </a:r>
            <a:endParaRPr lang="en-US" b="1" dirty="0">
              <a:latin typeface="Cambria" pitchFamily="18" charset="0"/>
            </a:endParaRPr>
          </a:p>
          <a:p>
            <a:pPr algn="ctr">
              <a:buNone/>
            </a:pPr>
            <a:endParaRPr lang="en-US" b="1" dirty="0">
              <a:latin typeface="Cambria" pitchFamily="18" charset="0"/>
            </a:endParaRPr>
          </a:p>
          <a:p>
            <a:pPr algn="ctr">
              <a:buNone/>
            </a:pPr>
            <a:r>
              <a:rPr lang="en-US" b="1" dirty="0">
                <a:latin typeface="Cambria" pitchFamily="18" charset="0"/>
              </a:rPr>
              <a:t>Good luck!</a:t>
            </a:r>
            <a:endParaRPr lang="sr-Latn-ME" b="1" dirty="0">
              <a:latin typeface="Cambria" pitchFamily="18" charset="0"/>
            </a:endParaRPr>
          </a:p>
          <a:p>
            <a:pPr algn="ctr">
              <a:buNone/>
            </a:pPr>
            <a:endParaRPr lang="sr-Latn-ME" b="1" dirty="0">
              <a:latin typeface="Cambria" pitchFamily="18" charset="0"/>
            </a:endParaRPr>
          </a:p>
          <a:p>
            <a:pPr algn="ctr">
              <a:buNone/>
            </a:pPr>
            <a:r>
              <a:rPr lang="en-US" b="1" dirty="0">
                <a:latin typeface="Cambria" pitchFamily="18" charset="0"/>
                <a:hlinkClick r:id="rId2"/>
              </a:rPr>
              <a:t>c</a:t>
            </a:r>
            <a:r>
              <a:rPr lang="sr-Latn-ME" b="1" dirty="0">
                <a:latin typeface="Cambria" pitchFamily="18" charset="0"/>
                <a:hlinkClick r:id="rId2"/>
              </a:rPr>
              <a:t>f</a:t>
            </a:r>
            <a:r>
              <a:rPr lang="en-US" b="1" dirty="0" err="1">
                <a:latin typeface="Cambria" pitchFamily="18" charset="0"/>
                <a:hlinkClick r:id="rId2"/>
              </a:rPr>
              <a:t>pmne</a:t>
            </a:r>
            <a:r>
              <a:rPr lang="en-US" b="1" dirty="0">
                <a:latin typeface="Cambria" pitchFamily="18" charset="0"/>
                <a:hlinkClick r:id="rId2"/>
              </a:rPr>
              <a:t>.</a:t>
            </a:r>
            <a:r>
              <a:rPr lang="sr-Latn-ME" b="1" dirty="0">
                <a:latin typeface="Cambria" pitchFamily="18" charset="0"/>
                <a:hlinkClick r:id="rId2"/>
              </a:rPr>
              <a:t>al@mif.gov.me</a:t>
            </a:r>
            <a:r>
              <a:rPr lang="sr-Latn-ME" b="1" dirty="0">
                <a:latin typeface="Cambria" pitchFamily="18" charset="0"/>
              </a:rPr>
              <a:t> 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6" name="object 10"/>
          <p:cNvSpPr/>
          <p:nvPr/>
        </p:nvSpPr>
        <p:spPr>
          <a:xfrm>
            <a:off x="1103856" y="507304"/>
            <a:ext cx="1219200" cy="762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1"/>
          <p:cNvSpPr/>
          <p:nvPr/>
        </p:nvSpPr>
        <p:spPr>
          <a:xfrm>
            <a:off x="3810000" y="457200"/>
            <a:ext cx="1600200" cy="838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7144" y="457200"/>
            <a:ext cx="1219200" cy="77105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Budget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52600"/>
            <a:ext cx="7391400" cy="4343399"/>
          </a:xfrm>
        </p:spPr>
        <p:txBody>
          <a:bodyPr>
            <a:normAutofit/>
          </a:bodyPr>
          <a:lstStyle/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The Budget is a planning tool. 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Link between the planning, implementation and control of project activities (the basis for the financial reports)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Planning of costs is necessary for carrying out project activities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The description of items: detailed and broken down into their main components.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The number of units and the unit value must be specified for each item.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The budget has to include costs related to the Action as a whole, regardless of the  part financed by the Contracting Authority.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Actual expenditure incurred will be presented in the financial report and be compared with budgeted expenditure.</a:t>
            </a:r>
          </a:p>
        </p:txBody>
      </p:sp>
    </p:spTree>
    <p:extLst>
      <p:ext uri="{BB962C8B-B14F-4D97-AF65-F5344CB8AC3E}">
        <p14:creationId xmlns:p14="http://schemas.microsoft.com/office/powerpoint/2010/main" val="617494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>
                <a:latin typeface="Cambria" pitchFamily="18" charset="0"/>
              </a:rPr>
              <a:t>Costs must be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52600"/>
            <a:ext cx="7391400" cy="4343399"/>
          </a:xfrm>
        </p:spPr>
        <p:txBody>
          <a:bodyPr>
            <a:normAutofit/>
          </a:bodyPr>
          <a:lstStyle/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Eligible 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Necessary for the implementation of the project and related activities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Costs should be based on realistic market prices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Without VAT</a:t>
            </a:r>
          </a:p>
        </p:txBody>
      </p:sp>
    </p:spTree>
    <p:extLst>
      <p:ext uri="{BB962C8B-B14F-4D97-AF65-F5344CB8AC3E}">
        <p14:creationId xmlns:p14="http://schemas.microsoft.com/office/powerpoint/2010/main" val="2416809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Eligible costs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52600"/>
            <a:ext cx="7391400" cy="4343399"/>
          </a:xfrm>
        </p:spPr>
        <p:txBody>
          <a:bodyPr>
            <a:normAutofit/>
          </a:bodyPr>
          <a:lstStyle/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Eligible costs are actual costs incurred by the Beneficiary(</a:t>
            </a:r>
            <a:r>
              <a:rPr lang="en-GB" sz="2000" dirty="0" err="1">
                <a:solidFill>
                  <a:prstClr val="black"/>
                </a:solidFill>
                <a:latin typeface="Cambria" pitchFamily="18" charset="0"/>
              </a:rPr>
              <a:t>ies</a:t>
            </a: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) which meet all the following criteria: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a)they are incurred during the implementation of the Action within implementation period;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b)they are indicated in the estimated overall budget for the Action;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c)they are necessary for the implementation of the Action;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d)they are identifiable and verifiable, in particular being recorded in the accounting records of the Beneficiary(</a:t>
            </a:r>
            <a:r>
              <a:rPr lang="en-GB" sz="2000" dirty="0" err="1">
                <a:solidFill>
                  <a:prstClr val="black"/>
                </a:solidFill>
                <a:latin typeface="Cambria" pitchFamily="18" charset="0"/>
              </a:rPr>
              <a:t>ies</a:t>
            </a: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03233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Ineligible costs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52600"/>
            <a:ext cx="7391400" cy="4343399"/>
          </a:xfrm>
        </p:spPr>
        <p:txBody>
          <a:bodyPr>
            <a:normAutofit/>
          </a:bodyPr>
          <a:lstStyle/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a)bank charges;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b)provisions for losses, debts or potential future liabilities;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c)costs declared by the Beneficiary(</a:t>
            </a:r>
            <a:r>
              <a:rPr lang="en-GB" sz="1600" dirty="0" err="1">
                <a:solidFill>
                  <a:prstClr val="black"/>
                </a:solidFill>
                <a:latin typeface="Cambria" pitchFamily="18" charset="0"/>
              </a:rPr>
              <a:t>ies</a:t>
            </a: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) and which are financed by another action or work programme receiving a European Union grant(including funding through the European Development Fund);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d)purchases of land or buildings, except where necessary for the direct implementation of the Action and according to the conditions specified in the Special Conditions; in all cases the ownership shall be transferred in accordance with Article 7.5, at the latest at the end of the Action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e)currency exchange losses;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smtClean="0">
                <a:solidFill>
                  <a:prstClr val="black"/>
                </a:solidFill>
                <a:latin typeface="Cambria" pitchFamily="18" charset="0"/>
              </a:rPr>
              <a:t>g)in </a:t>
            </a: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kind contributions;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Unacceptable costs can not be included in the project budget.</a:t>
            </a:r>
          </a:p>
        </p:txBody>
      </p:sp>
    </p:spTree>
    <p:extLst>
      <p:ext uri="{BB962C8B-B14F-4D97-AF65-F5344CB8AC3E}">
        <p14:creationId xmlns:p14="http://schemas.microsoft.com/office/powerpoint/2010/main" val="1062358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Simplified Cost Option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52600"/>
            <a:ext cx="7391400" cy="4343399"/>
          </a:xfrm>
        </p:spPr>
        <p:txBody>
          <a:bodyPr>
            <a:normAutofit/>
          </a:bodyPr>
          <a:lstStyle/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It can be used in all budget headings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The maximum amount of these costs in the total project budget can not exceed 60.000,00 €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Simplified cost options may take the form of: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unit costs: these cover all or certain specific categories of eligible costs which can be clearly identified (as indicated in the Budget at proposal stage) and are expressed in amounts per unit.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Example: unit costs for small local transportation or other expenses in rural areas (often in expense categories with many small value items and/or with  poor documentation) ,etc.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lump sums: these cover in global terms all or certain specific categories of eligible costs which can be clearly identified  (as indicated in the Budget at proposal stage).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mbria" pitchFamily="18" charset="0"/>
              </a:rPr>
              <a:t>Example: global cost for the organisation of an opening event.</a:t>
            </a:r>
          </a:p>
        </p:txBody>
      </p:sp>
    </p:spTree>
    <p:extLst>
      <p:ext uri="{BB962C8B-B14F-4D97-AF65-F5344CB8AC3E}">
        <p14:creationId xmlns:p14="http://schemas.microsoft.com/office/powerpoint/2010/main" val="1516733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Simplified Cost Option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52600"/>
            <a:ext cx="7391400" cy="4343399"/>
          </a:xfrm>
        </p:spPr>
        <p:txBody>
          <a:bodyPr>
            <a:normAutofit/>
          </a:bodyPr>
          <a:lstStyle/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flat-rate financing: this covers specific categories of eligible costs which can be clearly identified (as indicated in the Budget at proposal stage) and are expressed as a percentage of other eligible costs.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Example: local office costs and related expenses (</a:t>
            </a:r>
            <a:r>
              <a:rPr lang="en-GB" sz="2000" dirty="0" err="1">
                <a:solidFill>
                  <a:prstClr val="black"/>
                </a:solidFill>
                <a:latin typeface="Cambria" pitchFamily="18" charset="0"/>
              </a:rPr>
              <a:t>maintenance,security,shared</a:t>
            </a: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 car etc.) charged as a percentage of staff costs, indirect costs, etc.</a:t>
            </a:r>
          </a:p>
        </p:txBody>
      </p:sp>
    </p:spTree>
    <p:extLst>
      <p:ext uri="{BB962C8B-B14F-4D97-AF65-F5344CB8AC3E}">
        <p14:creationId xmlns:p14="http://schemas.microsoft.com/office/powerpoint/2010/main" val="2867325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133" y="152401"/>
            <a:ext cx="7704667" cy="12192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mbria" pitchFamily="18" charset="0"/>
              </a:rPr>
              <a:t>Simplified Cost Option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52600"/>
            <a:ext cx="7391400" cy="4343399"/>
          </a:xfrm>
        </p:spPr>
        <p:txBody>
          <a:bodyPr>
            <a:normAutofit/>
          </a:bodyPr>
          <a:lstStyle/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mbria" pitchFamily="18" charset="0"/>
              </a:rPr>
              <a:t>Applicants proposing simplified cost options must clearly indicate in the first worksheet  of the Action Budget , each heading/item of eligible costs concerned by this type of financing, i.e. state in capital letters "UNIT COST" (per month/flight etc.), "LUMP SUM", "FLAT RATE" or "APPORTIONMENT" in the Unit column.</a:t>
            </a:r>
          </a:p>
          <a:p>
            <a:pPr lvl="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endParaRPr lang="en-GB" sz="1600" dirty="0">
              <a:solidFill>
                <a:prstClr val="black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5000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</TotalTime>
  <Words>1242</Words>
  <Application>Microsoft Office PowerPoint</Application>
  <PresentationFormat>On-screen Show (4:3)</PresentationFormat>
  <Paragraphs>123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Cambria</vt:lpstr>
      <vt:lpstr>Corbel</vt:lpstr>
      <vt:lpstr>Times New Roman</vt:lpstr>
      <vt:lpstr>Wingdings</vt:lpstr>
      <vt:lpstr>1_Parallax</vt:lpstr>
      <vt:lpstr> 4th Call for Proposals - Cross-Border Cooperation Programme Montenegro-Albania for the years 2019 and 2020 </vt:lpstr>
      <vt:lpstr>Content</vt:lpstr>
      <vt:lpstr>Budget</vt:lpstr>
      <vt:lpstr>Costs must be</vt:lpstr>
      <vt:lpstr>Eligible costs</vt:lpstr>
      <vt:lpstr>Ineligible costs</vt:lpstr>
      <vt:lpstr>Simplified Cost Option</vt:lpstr>
      <vt:lpstr>Simplified Cost Option</vt:lpstr>
      <vt:lpstr>Simplified Cost Option</vt:lpstr>
      <vt:lpstr>Budget for the action</vt:lpstr>
      <vt:lpstr>Budget for the action</vt:lpstr>
      <vt:lpstr>Budget for the action</vt:lpstr>
      <vt:lpstr>Human resources</vt:lpstr>
      <vt:lpstr>Human Resources - per diem</vt:lpstr>
      <vt:lpstr>Travel expenses</vt:lpstr>
      <vt:lpstr>Equipment and supplies</vt:lpstr>
      <vt:lpstr>Local office</vt:lpstr>
      <vt:lpstr>Other costs / services:</vt:lpstr>
      <vt:lpstr>Contingency and administrative expenses</vt:lpstr>
      <vt:lpstr>Justification</vt:lpstr>
      <vt:lpstr>Justification</vt:lpstr>
      <vt:lpstr>Expected Sources of funding &amp; summary of estimated costs</vt:lpstr>
      <vt:lpstr>Expected Sources of funding &amp; summary of estimated costs</vt:lpstr>
      <vt:lpstr>Most common mistakes</vt:lpstr>
      <vt:lpstr>PowerPoint Presentation</vt:lpstr>
      <vt:lpstr>CBC Montenegro-Albania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aleksandar.markovic</dc:creator>
  <cp:lastModifiedBy>Marijana Stanic</cp:lastModifiedBy>
  <cp:revision>368</cp:revision>
  <cp:lastPrinted>2023-03-24T09:57:06Z</cp:lastPrinted>
  <dcterms:created xsi:type="dcterms:W3CDTF">2019-02-14T13:59:54Z</dcterms:created>
  <dcterms:modified xsi:type="dcterms:W3CDTF">2023-04-11T05:47:16Z</dcterms:modified>
</cp:coreProperties>
</file>