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746" r:id="rId1"/>
  </p:sldMasterIdLst>
  <p:sldIdLst>
    <p:sldId id="256" r:id="rId2"/>
    <p:sldId id="257" r:id="rId3"/>
    <p:sldId id="278" r:id="rId4"/>
    <p:sldId id="280" r:id="rId5"/>
    <p:sldId id="300" r:id="rId6"/>
    <p:sldId id="282" r:id="rId7"/>
    <p:sldId id="286" r:id="rId8"/>
    <p:sldId id="279" r:id="rId9"/>
    <p:sldId id="294" r:id="rId10"/>
    <p:sldId id="283" r:id="rId11"/>
    <p:sldId id="295" r:id="rId12"/>
    <p:sldId id="297" r:id="rId13"/>
    <p:sldId id="298" r:id="rId14"/>
    <p:sldId id="299" r:id="rId15"/>
    <p:sldId id="296" r:id="rId16"/>
    <p:sldId id="288" r:id="rId17"/>
    <p:sldId id="289" r:id="rId18"/>
    <p:sldId id="291" r:id="rId19"/>
    <p:sldId id="293" r:id="rId20"/>
    <p:sldId id="258" r:id="rId21"/>
    <p:sldId id="261" r:id="rId22"/>
    <p:sldId id="259" r:id="rId23"/>
    <p:sldId id="263" r:id="rId24"/>
    <p:sldId id="303" r:id="rId25"/>
    <p:sldId id="302" r:id="rId26"/>
    <p:sldId id="304" r:id="rId27"/>
    <p:sldId id="272" r:id="rId28"/>
    <p:sldId id="275" r:id="rId29"/>
    <p:sldId id="305" r:id="rId30"/>
    <p:sldId id="273" r:id="rId3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iana Kovacevic" initials="DK" lastIdx="1" clrIdx="0">
    <p:extLst>
      <p:ext uri="{19B8F6BF-5375-455C-9EA6-DF929625EA0E}">
        <p15:presenceInfo xmlns:p15="http://schemas.microsoft.com/office/powerpoint/2012/main" userId="S-1-5-21-3530176030-4113171763-13993460-3348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3" autoAdjust="0"/>
    <p:restoredTop sz="94660"/>
  </p:normalViewPr>
  <p:slideViewPr>
    <p:cSldViewPr>
      <p:cViewPr varScale="1">
        <p:scale>
          <a:sx n="108" d="100"/>
          <a:sy n="108" d="100"/>
        </p:scale>
        <p:origin x="1710"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5" name="Group 24"/>
          <p:cNvGrpSpPr/>
          <p:nvPr/>
        </p:nvGrpSpPr>
        <p:grpSpPr>
          <a:xfrm>
            <a:off x="203200" y="0"/>
            <a:ext cx="3778250" cy="6858001"/>
            <a:chOff x="203200" y="0"/>
            <a:chExt cx="3778250" cy="6858001"/>
          </a:xfrm>
        </p:grpSpPr>
        <p:sp>
          <p:nvSpPr>
            <p:cNvPr id="14" name="Freeform 6"/>
            <p:cNvSpPr/>
            <p:nvPr/>
          </p:nvSpPr>
          <p:spPr bwMode="auto">
            <a:xfrm>
              <a:off x="641350" y="0"/>
              <a:ext cx="1365250" cy="3971925"/>
            </a:xfrm>
            <a:custGeom>
              <a:avLst/>
              <a:gdLst/>
              <a:ahLst/>
              <a:cxnLst/>
              <a:rect l="0" t="0" r="r" b="b"/>
              <a:pathLst>
                <a:path w="860" h="2502">
                  <a:moveTo>
                    <a:pt x="0" y="2445"/>
                  </a:moveTo>
                  <a:lnTo>
                    <a:pt x="228" y="2502"/>
                  </a:lnTo>
                  <a:lnTo>
                    <a:pt x="860" y="0"/>
                  </a:lnTo>
                  <a:lnTo>
                    <a:pt x="620" y="0"/>
                  </a:lnTo>
                  <a:lnTo>
                    <a:pt x="0" y="2445"/>
                  </a:lnTo>
                  <a:close/>
                </a:path>
              </a:pathLst>
            </a:custGeom>
            <a:solidFill>
              <a:schemeClr val="accent1"/>
            </a:solidFill>
            <a:ln>
              <a:noFill/>
            </a:ln>
          </p:spPr>
        </p:sp>
        <p:sp>
          <p:nvSpPr>
            <p:cNvPr id="15" name="Freeform 7"/>
            <p:cNvSpPr/>
            <p:nvPr/>
          </p:nvSpPr>
          <p:spPr bwMode="auto">
            <a:xfrm>
              <a:off x="203200" y="0"/>
              <a:ext cx="1336675" cy="3862388"/>
            </a:xfrm>
            <a:custGeom>
              <a:avLst/>
              <a:gdLst/>
              <a:ahLst/>
              <a:cxnLst/>
              <a:rect l="0" t="0" r="r" b="b"/>
              <a:pathLst>
                <a:path w="842" h="2433">
                  <a:moveTo>
                    <a:pt x="842" y="0"/>
                  </a:moveTo>
                  <a:lnTo>
                    <a:pt x="602" y="0"/>
                  </a:lnTo>
                  <a:lnTo>
                    <a:pt x="0" y="2376"/>
                  </a:lnTo>
                  <a:lnTo>
                    <a:pt x="228" y="2433"/>
                  </a:lnTo>
                  <a:lnTo>
                    <a:pt x="842" y="0"/>
                  </a:lnTo>
                  <a:close/>
                </a:path>
              </a:pathLst>
            </a:custGeom>
            <a:solidFill>
              <a:schemeClr val="tx1">
                <a:lumMod val="65000"/>
                <a:lumOff val="35000"/>
              </a:schemeClr>
            </a:solidFill>
            <a:ln>
              <a:noFill/>
            </a:ln>
          </p:spPr>
        </p:sp>
        <p:sp>
          <p:nvSpPr>
            <p:cNvPr id="16" name="Freeform 8"/>
            <p:cNvSpPr/>
            <p:nvPr/>
          </p:nvSpPr>
          <p:spPr bwMode="auto">
            <a:xfrm>
              <a:off x="207963" y="3776663"/>
              <a:ext cx="1936750" cy="3081338"/>
            </a:xfrm>
            <a:custGeom>
              <a:avLst/>
              <a:gdLst/>
              <a:ahLst/>
              <a:cxnLst/>
              <a:rect l="0" t="0" r="r" b="b"/>
              <a:pathLst>
                <a:path w="1220" h="1941">
                  <a:moveTo>
                    <a:pt x="0" y="0"/>
                  </a:moveTo>
                  <a:lnTo>
                    <a:pt x="1166" y="1941"/>
                  </a:lnTo>
                  <a:lnTo>
                    <a:pt x="1220" y="1941"/>
                  </a:lnTo>
                  <a:lnTo>
                    <a:pt x="0" y="0"/>
                  </a:lnTo>
                  <a:close/>
                </a:path>
              </a:pathLst>
            </a:custGeom>
            <a:solidFill>
              <a:schemeClr val="tx1">
                <a:lumMod val="85000"/>
                <a:lumOff val="15000"/>
              </a:schemeClr>
            </a:solidFill>
            <a:ln>
              <a:noFill/>
            </a:ln>
          </p:spPr>
        </p:sp>
        <p:sp>
          <p:nvSpPr>
            <p:cNvPr id="20" name="Freeform 9"/>
            <p:cNvSpPr/>
            <p:nvPr/>
          </p:nvSpPr>
          <p:spPr bwMode="auto">
            <a:xfrm>
              <a:off x="646113" y="3886200"/>
              <a:ext cx="2373313" cy="2971800"/>
            </a:xfrm>
            <a:custGeom>
              <a:avLst/>
              <a:gdLst/>
              <a:ahLst/>
              <a:cxnLst/>
              <a:rect l="0" t="0" r="r" b="b"/>
              <a:pathLst>
                <a:path w="1495" h="1872">
                  <a:moveTo>
                    <a:pt x="1495" y="1872"/>
                  </a:moveTo>
                  <a:lnTo>
                    <a:pt x="0" y="0"/>
                  </a:lnTo>
                  <a:lnTo>
                    <a:pt x="1442" y="1872"/>
                  </a:lnTo>
                  <a:lnTo>
                    <a:pt x="1495" y="1872"/>
                  </a:lnTo>
                  <a:close/>
                </a:path>
              </a:pathLst>
            </a:custGeom>
            <a:solidFill>
              <a:schemeClr val="accent1">
                <a:lumMod val="50000"/>
              </a:schemeClr>
            </a:solidFill>
            <a:ln>
              <a:noFill/>
            </a:ln>
          </p:spPr>
        </p:sp>
        <p:sp>
          <p:nvSpPr>
            <p:cNvPr id="21" name="Freeform 10"/>
            <p:cNvSpPr/>
            <p:nvPr/>
          </p:nvSpPr>
          <p:spPr bwMode="auto">
            <a:xfrm>
              <a:off x="641350" y="3881438"/>
              <a:ext cx="3340100" cy="2976563"/>
            </a:xfrm>
            <a:custGeom>
              <a:avLst/>
              <a:gdLst/>
              <a:ahLst/>
              <a:cxnLst/>
              <a:rect l="0" t="0" r="r" b="b"/>
              <a:pathLst>
                <a:path w="2104" h="1875">
                  <a:moveTo>
                    <a:pt x="0" y="0"/>
                  </a:moveTo>
                  <a:lnTo>
                    <a:pt x="3" y="3"/>
                  </a:lnTo>
                  <a:lnTo>
                    <a:pt x="1498" y="1875"/>
                  </a:lnTo>
                  <a:lnTo>
                    <a:pt x="2104" y="1875"/>
                  </a:lnTo>
                  <a:lnTo>
                    <a:pt x="228" y="57"/>
                  </a:lnTo>
                  <a:lnTo>
                    <a:pt x="0" y="0"/>
                  </a:lnTo>
                  <a:close/>
                </a:path>
              </a:pathLst>
            </a:custGeom>
            <a:solidFill>
              <a:schemeClr val="accent1">
                <a:lumMod val="75000"/>
              </a:schemeClr>
            </a:solidFill>
            <a:ln>
              <a:noFill/>
            </a:ln>
          </p:spPr>
        </p:sp>
        <p:sp>
          <p:nvSpPr>
            <p:cNvPr id="22" name="Freeform 11"/>
            <p:cNvSpPr/>
            <p:nvPr/>
          </p:nvSpPr>
          <p:spPr bwMode="auto">
            <a:xfrm>
              <a:off x="203200" y="3771900"/>
              <a:ext cx="2660650" cy="3086100"/>
            </a:xfrm>
            <a:custGeom>
              <a:avLst/>
              <a:gdLst/>
              <a:ahLst/>
              <a:cxnLst/>
              <a:rect l="0" t="0" r="r" b="b"/>
              <a:pathLst>
                <a:path w="1676" h="1944">
                  <a:moveTo>
                    <a:pt x="1676" y="1944"/>
                  </a:moveTo>
                  <a:lnTo>
                    <a:pt x="264" y="111"/>
                  </a:lnTo>
                  <a:lnTo>
                    <a:pt x="225" y="60"/>
                  </a:lnTo>
                  <a:lnTo>
                    <a:pt x="228" y="60"/>
                  </a:lnTo>
                  <a:lnTo>
                    <a:pt x="264" y="111"/>
                  </a:lnTo>
                  <a:lnTo>
                    <a:pt x="234" y="69"/>
                  </a:lnTo>
                  <a:lnTo>
                    <a:pt x="228" y="57"/>
                  </a:lnTo>
                  <a:lnTo>
                    <a:pt x="222" y="54"/>
                  </a:lnTo>
                  <a:lnTo>
                    <a:pt x="0" y="0"/>
                  </a:lnTo>
                  <a:lnTo>
                    <a:pt x="3" y="3"/>
                  </a:lnTo>
                  <a:lnTo>
                    <a:pt x="1223" y="1944"/>
                  </a:lnTo>
                  <a:lnTo>
                    <a:pt x="1676" y="1944"/>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1739673" y="914401"/>
            <a:ext cx="6947127" cy="3488266"/>
          </a:xfrm>
        </p:spPr>
        <p:txBody>
          <a:bodyPr anchor="b">
            <a:normAutofit/>
          </a:bodyPr>
          <a:lstStyle>
            <a:lvl1pPr algn="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924238" y="4402666"/>
            <a:ext cx="5762563" cy="1364531"/>
          </a:xfrm>
        </p:spPr>
        <p:txBody>
          <a:bodyPr anchor="t">
            <a:normAutofit/>
          </a:bodyPr>
          <a:lstStyle>
            <a:lvl1pPr marL="0" indent="0" algn="r">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325773" y="6117336"/>
            <a:ext cx="857473" cy="365125"/>
          </a:xfrm>
        </p:spPr>
        <p:txBody>
          <a:bodyPr/>
          <a:lstStyle/>
          <a:p>
            <a:fld id="{1D8BD707-D9CF-40AE-B4C6-C98DA3205C09}" type="datetimeFigureOut">
              <a:rPr lang="en-US" smtClean="0">
                <a:solidFill>
                  <a:srgbClr val="564B3C"/>
                </a:solidFill>
              </a:rPr>
              <a:pPr/>
              <a:t>4/13/2023</a:t>
            </a:fld>
            <a:endParaRPr lang="en-US">
              <a:solidFill>
                <a:srgbClr val="564B3C"/>
              </a:solidFill>
            </a:endParaRPr>
          </a:p>
        </p:txBody>
      </p:sp>
      <p:sp>
        <p:nvSpPr>
          <p:cNvPr id="5" name="Footer Placeholder 4"/>
          <p:cNvSpPr>
            <a:spLocks noGrp="1"/>
          </p:cNvSpPr>
          <p:nvPr>
            <p:ph type="ftr" sz="quarter" idx="11"/>
          </p:nvPr>
        </p:nvSpPr>
        <p:spPr>
          <a:xfrm>
            <a:off x="3623733" y="6117336"/>
            <a:ext cx="3609438" cy="365125"/>
          </a:xfrm>
        </p:spPr>
        <p:txBody>
          <a:bodyPr/>
          <a:lstStyle/>
          <a:p>
            <a:endParaRPr lang="en-US">
              <a:solidFill>
                <a:srgbClr val="564B3C"/>
              </a:solidFill>
            </a:endParaRPr>
          </a:p>
        </p:txBody>
      </p:sp>
      <p:sp>
        <p:nvSpPr>
          <p:cNvPr id="6" name="Slide Number Placeholder 5"/>
          <p:cNvSpPr>
            <a:spLocks noGrp="1"/>
          </p:cNvSpPr>
          <p:nvPr>
            <p:ph type="sldNum" sz="quarter" idx="12"/>
          </p:nvPr>
        </p:nvSpPr>
        <p:spPr>
          <a:xfrm>
            <a:off x="8275320" y="6117336"/>
            <a:ext cx="411480" cy="365125"/>
          </a:xfrm>
        </p:spPr>
        <p:txBody>
          <a:bodyPr/>
          <a:lstStyle/>
          <a:p>
            <a:fld id="{B6F15528-21DE-4FAA-801E-634DDDAF4B2B}" type="slidenum">
              <a:rPr lang="en-US" smtClean="0">
                <a:solidFill>
                  <a:srgbClr val="93A299">
                    <a:lumMod val="50000"/>
                  </a:srgbClr>
                </a:solidFill>
              </a:rPr>
              <a:pPr/>
              <a:t>‹#›</a:t>
            </a:fld>
            <a:endParaRPr lang="en-US">
              <a:solidFill>
                <a:srgbClr val="93A299">
                  <a:lumMod val="50000"/>
                </a:srgbClr>
              </a:solidFill>
            </a:endParaRPr>
          </a:p>
        </p:txBody>
      </p:sp>
      <p:sp>
        <p:nvSpPr>
          <p:cNvPr id="23" name="Freeform 12"/>
          <p:cNvSpPr/>
          <p:nvPr/>
        </p:nvSpPr>
        <p:spPr bwMode="auto">
          <a:xfrm>
            <a:off x="203200" y="3771900"/>
            <a:ext cx="361950" cy="90488"/>
          </a:xfrm>
          <a:custGeom>
            <a:avLst/>
            <a:gdLst/>
            <a:ahLst/>
            <a:cxnLst/>
            <a:rect l="0" t="0" r="r" b="b"/>
            <a:pathLst>
              <a:path w="228" h="57">
                <a:moveTo>
                  <a:pt x="228" y="57"/>
                </a:moveTo>
                <a:lnTo>
                  <a:pt x="0" y="0"/>
                </a:lnTo>
                <a:lnTo>
                  <a:pt x="222" y="54"/>
                </a:lnTo>
                <a:lnTo>
                  <a:pt x="228" y="57"/>
                </a:lnTo>
                <a:close/>
              </a:path>
            </a:pathLst>
          </a:custGeom>
          <a:solidFill>
            <a:srgbClr val="29ABE2"/>
          </a:solidFill>
          <a:ln>
            <a:noFill/>
          </a:ln>
          <a:extLst>
            <a:ext uri="{91240B29-F687-4F45-9708-019B960494DF}">
              <a14:hiddenLine xmlns:a14="http://schemas.microsoft.com/office/drawing/2010/main" w="9525">
                <a:solidFill>
                  <a:srgbClr val="000000"/>
                </a:solidFill>
                <a:round/>
                <a:headEnd/>
                <a:tailEnd/>
              </a14:hiddenLine>
            </a:ext>
          </a:extLst>
        </p:spPr>
      </p:sp>
      <p:sp>
        <p:nvSpPr>
          <p:cNvPr id="24" name="Freeform 13"/>
          <p:cNvSpPr/>
          <p:nvPr/>
        </p:nvSpPr>
        <p:spPr bwMode="auto">
          <a:xfrm>
            <a:off x="560388" y="3867150"/>
            <a:ext cx="61913" cy="80963"/>
          </a:xfrm>
          <a:custGeom>
            <a:avLst/>
            <a:gdLst/>
            <a:ahLst/>
            <a:cxnLst/>
            <a:rect l="0" t="0" r="r" b="b"/>
            <a:pathLst>
              <a:path w="39" h="51">
                <a:moveTo>
                  <a:pt x="0" y="0"/>
                </a:moveTo>
                <a:lnTo>
                  <a:pt x="39" y="51"/>
                </a:lnTo>
                <a:lnTo>
                  <a:pt x="3" y="0"/>
                </a:lnTo>
                <a:lnTo>
                  <a:pt x="0" y="0"/>
                </a:lnTo>
                <a:close/>
              </a:path>
            </a:pathLst>
          </a:custGeom>
          <a:solidFill>
            <a:srgbClr val="29ABE2"/>
          </a:solidFill>
          <a:ln>
            <a:noFill/>
          </a:ln>
          <a:extLst>
            <a:ext uri="{91240B29-F687-4F45-9708-019B960494DF}">
              <a14:hiddenLine xmlns:a14="http://schemas.microsoft.com/office/drawing/2010/main" w="9525">
                <a:solidFill>
                  <a:srgbClr val="000000"/>
                </a:solidFill>
                <a:round/>
                <a:headEnd/>
                <a:tailEnd/>
              </a14:hiddenLine>
            </a:ext>
          </a:extLst>
        </p:spPr>
      </p:sp>
    </p:spTree>
    <p:extLst>
      <p:ext uri="{BB962C8B-B14F-4D97-AF65-F5344CB8AC3E}">
        <p14:creationId xmlns:p14="http://schemas.microsoft.com/office/powerpoint/2010/main" val="8564051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523" y="4732865"/>
            <a:ext cx="751599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9975" y="932112"/>
            <a:ext cx="6171065"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13523" y="5299603"/>
            <a:ext cx="751599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srgbClr val="564B3C"/>
                </a:solidFill>
              </a:rPr>
              <a:pPr/>
              <a:t>4/13/2023</a:t>
            </a:fld>
            <a:endParaRPr lang="en-US">
              <a:solidFill>
                <a:srgbClr val="564B3C"/>
              </a:solidFill>
            </a:endParaRPr>
          </a:p>
        </p:txBody>
      </p:sp>
      <p:sp>
        <p:nvSpPr>
          <p:cNvPr id="6" name="Footer Placeholder 5"/>
          <p:cNvSpPr>
            <a:spLocks noGrp="1"/>
          </p:cNvSpPr>
          <p:nvPr>
            <p:ph type="ftr" sz="quarter" idx="11"/>
          </p:nvPr>
        </p:nvSpPr>
        <p:spPr/>
        <p:txBody>
          <a:bodyPr/>
          <a:lstStyle/>
          <a:p>
            <a:endParaRPr lang="en-US">
              <a:solidFill>
                <a:srgbClr val="564B3C"/>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srgbClr val="564B3C"/>
                </a:solidFill>
              </a:rPr>
              <a:pPr/>
              <a:t>‹#›</a:t>
            </a:fld>
            <a:endParaRPr lang="en-US">
              <a:solidFill>
                <a:srgbClr val="564B3C"/>
              </a:solidFill>
            </a:endParaRPr>
          </a:p>
        </p:txBody>
      </p:sp>
    </p:spTree>
    <p:extLst>
      <p:ext uri="{BB962C8B-B14F-4D97-AF65-F5344CB8AC3E}">
        <p14:creationId xmlns:p14="http://schemas.microsoft.com/office/powerpoint/2010/main" val="20215909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524" y="685800"/>
            <a:ext cx="751599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113524" y="4343400"/>
            <a:ext cx="7515992"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srgbClr val="564B3C"/>
                </a:solidFill>
              </a:rPr>
              <a:pPr/>
              <a:t>4/13/2023</a:t>
            </a:fld>
            <a:endParaRPr lang="en-US">
              <a:solidFill>
                <a:srgbClr val="564B3C"/>
              </a:solidFill>
            </a:endParaRPr>
          </a:p>
        </p:txBody>
      </p:sp>
      <p:sp>
        <p:nvSpPr>
          <p:cNvPr id="5" name="Footer Placeholder 4"/>
          <p:cNvSpPr>
            <a:spLocks noGrp="1"/>
          </p:cNvSpPr>
          <p:nvPr>
            <p:ph type="ftr" sz="quarter" idx="11"/>
          </p:nvPr>
        </p:nvSpPr>
        <p:spPr/>
        <p:txBody>
          <a:bodyPr/>
          <a:lstStyle/>
          <a:p>
            <a:endParaRPr lang="en-US">
              <a:solidFill>
                <a:srgbClr val="564B3C"/>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srgbClr val="564B3C"/>
                </a:solidFill>
              </a:rPr>
              <a:pPr/>
              <a:t>‹#›</a:t>
            </a:fld>
            <a:endParaRPr lang="en-US">
              <a:solidFill>
                <a:srgbClr val="564B3C"/>
              </a:solidFill>
            </a:endParaRPr>
          </a:p>
        </p:txBody>
      </p:sp>
    </p:spTree>
    <p:extLst>
      <p:ext uri="{BB962C8B-B14F-4D97-AF65-F5344CB8AC3E}">
        <p14:creationId xmlns:p14="http://schemas.microsoft.com/office/powerpoint/2010/main" val="41325632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598235" y="3428999"/>
            <a:ext cx="6631128"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113523" y="4343400"/>
            <a:ext cx="751599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srgbClr val="564B3C"/>
                </a:solidFill>
              </a:rPr>
              <a:pPr/>
              <a:t>4/13/2023</a:t>
            </a:fld>
            <a:endParaRPr lang="en-US">
              <a:solidFill>
                <a:srgbClr val="564B3C"/>
              </a:solidFill>
            </a:endParaRPr>
          </a:p>
        </p:txBody>
      </p:sp>
      <p:sp>
        <p:nvSpPr>
          <p:cNvPr id="5" name="Footer Placeholder 4"/>
          <p:cNvSpPr>
            <a:spLocks noGrp="1"/>
          </p:cNvSpPr>
          <p:nvPr>
            <p:ph type="ftr" sz="quarter" idx="11"/>
          </p:nvPr>
        </p:nvSpPr>
        <p:spPr/>
        <p:txBody>
          <a:bodyPr/>
          <a:lstStyle/>
          <a:p>
            <a:endParaRPr lang="en-US">
              <a:solidFill>
                <a:srgbClr val="564B3C"/>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srgbClr val="564B3C"/>
                </a:solidFill>
              </a:rPr>
              <a:pPr/>
              <a:t>‹#›</a:t>
            </a:fld>
            <a:endParaRPr lang="en-US">
              <a:solidFill>
                <a:srgbClr val="564B3C"/>
              </a:solidFill>
            </a:endParaRPr>
          </a:p>
        </p:txBody>
      </p:sp>
    </p:spTree>
    <p:extLst>
      <p:ext uri="{BB962C8B-B14F-4D97-AF65-F5344CB8AC3E}">
        <p14:creationId xmlns:p14="http://schemas.microsoft.com/office/powerpoint/2010/main" val="24691608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13525" y="3308581"/>
            <a:ext cx="751598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113524" y="4777381"/>
            <a:ext cx="751599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srgbClr val="564B3C"/>
                </a:solidFill>
              </a:rPr>
              <a:pPr/>
              <a:t>4/13/2023</a:t>
            </a:fld>
            <a:endParaRPr lang="en-US">
              <a:solidFill>
                <a:srgbClr val="564B3C"/>
              </a:solidFill>
            </a:endParaRPr>
          </a:p>
        </p:txBody>
      </p:sp>
      <p:sp>
        <p:nvSpPr>
          <p:cNvPr id="5" name="Footer Placeholder 4"/>
          <p:cNvSpPr>
            <a:spLocks noGrp="1"/>
          </p:cNvSpPr>
          <p:nvPr>
            <p:ph type="ftr" sz="quarter" idx="11"/>
          </p:nvPr>
        </p:nvSpPr>
        <p:spPr/>
        <p:txBody>
          <a:bodyPr/>
          <a:lstStyle/>
          <a:p>
            <a:endParaRPr lang="en-US">
              <a:solidFill>
                <a:srgbClr val="564B3C"/>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srgbClr val="564B3C"/>
                </a:solidFill>
              </a:rPr>
              <a:pPr/>
              <a:t>‹#›</a:t>
            </a:fld>
            <a:endParaRPr lang="en-US">
              <a:solidFill>
                <a:srgbClr val="564B3C"/>
              </a:solidFill>
            </a:endParaRPr>
          </a:p>
        </p:txBody>
      </p:sp>
    </p:spTree>
    <p:extLst>
      <p:ext uri="{BB962C8B-B14F-4D97-AF65-F5344CB8AC3E}">
        <p14:creationId xmlns:p14="http://schemas.microsoft.com/office/powerpoint/2010/main" val="8174885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113525" y="3886200"/>
            <a:ext cx="751599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1113524" y="4775200"/>
            <a:ext cx="751599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srgbClr val="564B3C"/>
                </a:solidFill>
              </a:rPr>
              <a:pPr/>
              <a:t>4/13/2023</a:t>
            </a:fld>
            <a:endParaRPr lang="en-US">
              <a:solidFill>
                <a:srgbClr val="564B3C"/>
              </a:solidFill>
            </a:endParaRPr>
          </a:p>
        </p:txBody>
      </p:sp>
      <p:sp>
        <p:nvSpPr>
          <p:cNvPr id="5" name="Footer Placeholder 4"/>
          <p:cNvSpPr>
            <a:spLocks noGrp="1"/>
          </p:cNvSpPr>
          <p:nvPr>
            <p:ph type="ftr" sz="quarter" idx="11"/>
          </p:nvPr>
        </p:nvSpPr>
        <p:spPr/>
        <p:txBody>
          <a:bodyPr/>
          <a:lstStyle/>
          <a:p>
            <a:endParaRPr lang="en-US">
              <a:solidFill>
                <a:srgbClr val="564B3C"/>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srgbClr val="564B3C"/>
                </a:solidFill>
              </a:rPr>
              <a:pPr/>
              <a:t>‹#›</a:t>
            </a:fld>
            <a:endParaRPr lang="en-US">
              <a:solidFill>
                <a:srgbClr val="564B3C"/>
              </a:solidFill>
            </a:endParaRPr>
          </a:p>
        </p:txBody>
      </p:sp>
    </p:spTree>
    <p:extLst>
      <p:ext uri="{BB962C8B-B14F-4D97-AF65-F5344CB8AC3E}">
        <p14:creationId xmlns:p14="http://schemas.microsoft.com/office/powerpoint/2010/main" val="11003304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13525" y="685801"/>
            <a:ext cx="7515991"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113524" y="3505200"/>
            <a:ext cx="7515992"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1113524" y="4343400"/>
            <a:ext cx="7515992"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srgbClr val="564B3C"/>
                </a:solidFill>
              </a:rPr>
              <a:pPr/>
              <a:t>4/13/2023</a:t>
            </a:fld>
            <a:endParaRPr lang="en-US">
              <a:solidFill>
                <a:srgbClr val="564B3C"/>
              </a:solidFill>
            </a:endParaRPr>
          </a:p>
        </p:txBody>
      </p:sp>
      <p:sp>
        <p:nvSpPr>
          <p:cNvPr id="5" name="Footer Placeholder 4"/>
          <p:cNvSpPr>
            <a:spLocks noGrp="1"/>
          </p:cNvSpPr>
          <p:nvPr>
            <p:ph type="ftr" sz="quarter" idx="11"/>
          </p:nvPr>
        </p:nvSpPr>
        <p:spPr/>
        <p:txBody>
          <a:bodyPr/>
          <a:lstStyle/>
          <a:p>
            <a:endParaRPr lang="en-US">
              <a:solidFill>
                <a:srgbClr val="564B3C"/>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srgbClr val="564B3C"/>
                </a:solidFill>
              </a:rPr>
              <a:pPr/>
              <a:t>‹#›</a:t>
            </a:fld>
            <a:endParaRPr lang="en-US">
              <a:solidFill>
                <a:srgbClr val="564B3C"/>
              </a:solidFill>
            </a:endParaRPr>
          </a:p>
        </p:txBody>
      </p:sp>
    </p:spTree>
    <p:extLst>
      <p:ext uri="{BB962C8B-B14F-4D97-AF65-F5344CB8AC3E}">
        <p14:creationId xmlns:p14="http://schemas.microsoft.com/office/powerpoint/2010/main" val="12398757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srgbClr val="564B3C"/>
                </a:solidFill>
              </a:rPr>
              <a:pPr/>
              <a:t>4/13/2023</a:t>
            </a:fld>
            <a:endParaRPr lang="en-US">
              <a:solidFill>
                <a:srgbClr val="564B3C"/>
              </a:solidFill>
            </a:endParaRPr>
          </a:p>
        </p:txBody>
      </p:sp>
      <p:sp>
        <p:nvSpPr>
          <p:cNvPr id="5" name="Footer Placeholder 4"/>
          <p:cNvSpPr>
            <a:spLocks noGrp="1"/>
          </p:cNvSpPr>
          <p:nvPr>
            <p:ph type="ftr" sz="quarter" idx="11"/>
          </p:nvPr>
        </p:nvSpPr>
        <p:spPr/>
        <p:txBody>
          <a:bodyPr/>
          <a:lstStyle/>
          <a:p>
            <a:endParaRPr lang="en-US">
              <a:solidFill>
                <a:srgbClr val="564B3C"/>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srgbClr val="564B3C"/>
                </a:solidFill>
              </a:rPr>
              <a:pPr/>
              <a:t>‹#›</a:t>
            </a:fld>
            <a:endParaRPr lang="en-US">
              <a:solidFill>
                <a:srgbClr val="564B3C"/>
              </a:solidFill>
            </a:endParaRPr>
          </a:p>
        </p:txBody>
      </p:sp>
    </p:spTree>
    <p:extLst>
      <p:ext uri="{BB962C8B-B14F-4D97-AF65-F5344CB8AC3E}">
        <p14:creationId xmlns:p14="http://schemas.microsoft.com/office/powerpoint/2010/main" val="34775291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1393" y="685800"/>
            <a:ext cx="1328123"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13524" y="685800"/>
            <a:ext cx="6016373" cy="51054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srgbClr val="564B3C"/>
                </a:solidFill>
              </a:rPr>
              <a:pPr/>
              <a:t>4/13/2023</a:t>
            </a:fld>
            <a:endParaRPr lang="en-US">
              <a:solidFill>
                <a:srgbClr val="564B3C"/>
              </a:solidFill>
            </a:endParaRPr>
          </a:p>
        </p:txBody>
      </p:sp>
      <p:sp>
        <p:nvSpPr>
          <p:cNvPr id="5" name="Footer Placeholder 4"/>
          <p:cNvSpPr>
            <a:spLocks noGrp="1"/>
          </p:cNvSpPr>
          <p:nvPr>
            <p:ph type="ftr" sz="quarter" idx="11"/>
          </p:nvPr>
        </p:nvSpPr>
        <p:spPr/>
        <p:txBody>
          <a:bodyPr/>
          <a:lstStyle/>
          <a:p>
            <a:endParaRPr lang="en-US">
              <a:solidFill>
                <a:srgbClr val="564B3C"/>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srgbClr val="564B3C"/>
                </a:solidFill>
              </a:rPr>
              <a:pPr/>
              <a:t>‹#›</a:t>
            </a:fld>
            <a:endParaRPr lang="en-US">
              <a:solidFill>
                <a:srgbClr val="564B3C"/>
              </a:solidFill>
            </a:endParaRPr>
          </a:p>
        </p:txBody>
      </p:sp>
    </p:spTree>
    <p:extLst>
      <p:ext uri="{BB962C8B-B14F-4D97-AF65-F5344CB8AC3E}">
        <p14:creationId xmlns:p14="http://schemas.microsoft.com/office/powerpoint/2010/main" val="32164830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1981200"/>
          </a:xfrm>
        </p:spPr>
        <p:txBody>
          <a:bodyPr/>
          <a:lstStyle/>
          <a:p>
            <a:r>
              <a:rPr lang="en-US"/>
              <a:t>Click to edit Master title style</a:t>
            </a:r>
            <a:endParaRPr lang="en-US" dirty="0"/>
          </a:p>
        </p:txBody>
      </p:sp>
      <p:sp>
        <p:nvSpPr>
          <p:cNvPr id="3" name="Content Placeholder 2"/>
          <p:cNvSpPr>
            <a:spLocks noGrp="1"/>
          </p:cNvSpPr>
          <p:nvPr>
            <p:ph idx="1"/>
          </p:nvPr>
        </p:nvSpPr>
        <p:spPr>
          <a:xfrm>
            <a:off x="982133" y="2667000"/>
            <a:ext cx="7704667" cy="333281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344329" y="6108173"/>
            <a:ext cx="857473" cy="365125"/>
          </a:xfrm>
        </p:spPr>
        <p:txBody>
          <a:bodyPr/>
          <a:lstStyle/>
          <a:p>
            <a:fld id="{1D8BD707-D9CF-40AE-B4C6-C98DA3205C09}" type="datetimeFigureOut">
              <a:rPr lang="en-US" smtClean="0">
                <a:solidFill>
                  <a:srgbClr val="564B3C"/>
                </a:solidFill>
              </a:rPr>
              <a:pPr/>
              <a:t>4/13/2023</a:t>
            </a:fld>
            <a:endParaRPr lang="en-US">
              <a:solidFill>
                <a:srgbClr val="564B3C"/>
              </a:solidFill>
            </a:endParaRPr>
          </a:p>
        </p:txBody>
      </p:sp>
      <p:sp>
        <p:nvSpPr>
          <p:cNvPr id="5" name="Footer Placeholder 4"/>
          <p:cNvSpPr>
            <a:spLocks noGrp="1"/>
          </p:cNvSpPr>
          <p:nvPr>
            <p:ph type="ftr" sz="quarter" idx="11"/>
          </p:nvPr>
        </p:nvSpPr>
        <p:spPr>
          <a:xfrm>
            <a:off x="1972647" y="6108173"/>
            <a:ext cx="5314517" cy="365125"/>
          </a:xfrm>
        </p:spPr>
        <p:txBody>
          <a:bodyPr/>
          <a:lstStyle/>
          <a:p>
            <a:endParaRPr lang="en-US">
              <a:solidFill>
                <a:srgbClr val="564B3C"/>
              </a:solidFill>
            </a:endParaRPr>
          </a:p>
        </p:txBody>
      </p:sp>
      <p:sp>
        <p:nvSpPr>
          <p:cNvPr id="6" name="Slide Number Placeholder 5"/>
          <p:cNvSpPr>
            <a:spLocks noGrp="1"/>
          </p:cNvSpPr>
          <p:nvPr>
            <p:ph type="sldNum" sz="quarter" idx="12"/>
          </p:nvPr>
        </p:nvSpPr>
        <p:spPr>
          <a:xfrm>
            <a:off x="8258967" y="6108173"/>
            <a:ext cx="427833" cy="365125"/>
          </a:xfrm>
        </p:spPr>
        <p:txBody>
          <a:bodyPr/>
          <a:lstStyle/>
          <a:p>
            <a:fld id="{B6F15528-21DE-4FAA-801E-634DDDAF4B2B}" type="slidenum">
              <a:rPr lang="en-US" smtClean="0">
                <a:solidFill>
                  <a:srgbClr val="564B3C"/>
                </a:solidFill>
              </a:rPr>
              <a:pPr/>
              <a:t>‹#›</a:t>
            </a:fld>
            <a:endParaRPr lang="en-US">
              <a:solidFill>
                <a:srgbClr val="564B3C"/>
              </a:solidFill>
            </a:endParaRPr>
          </a:p>
        </p:txBody>
      </p:sp>
    </p:spTree>
    <p:extLst>
      <p:ext uri="{BB962C8B-B14F-4D97-AF65-F5344CB8AC3E}">
        <p14:creationId xmlns:p14="http://schemas.microsoft.com/office/powerpoint/2010/main" val="4089278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86995" y="2666998"/>
            <a:ext cx="6699805" cy="2360071"/>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986998" y="5027070"/>
            <a:ext cx="6699802"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srgbClr val="564B3C"/>
                </a:solidFill>
              </a:rPr>
              <a:pPr/>
              <a:t>4/13/2023</a:t>
            </a:fld>
            <a:endParaRPr lang="en-US">
              <a:solidFill>
                <a:srgbClr val="564B3C"/>
              </a:solidFill>
            </a:endParaRPr>
          </a:p>
        </p:txBody>
      </p:sp>
      <p:sp>
        <p:nvSpPr>
          <p:cNvPr id="5" name="Footer Placeholder 4"/>
          <p:cNvSpPr>
            <a:spLocks noGrp="1"/>
          </p:cNvSpPr>
          <p:nvPr>
            <p:ph type="ftr" sz="quarter" idx="11"/>
          </p:nvPr>
        </p:nvSpPr>
        <p:spPr/>
        <p:txBody>
          <a:bodyPr/>
          <a:lstStyle/>
          <a:p>
            <a:endParaRPr lang="en-US">
              <a:solidFill>
                <a:srgbClr val="564B3C"/>
              </a:solidFill>
            </a:endParaRPr>
          </a:p>
        </p:txBody>
      </p:sp>
      <p:sp>
        <p:nvSpPr>
          <p:cNvPr id="6" name="Slide Number Placeholder 5"/>
          <p:cNvSpPr>
            <a:spLocks noGrp="1"/>
          </p:cNvSpPr>
          <p:nvPr>
            <p:ph type="sldNum" sz="quarter" idx="12"/>
          </p:nvPr>
        </p:nvSpPr>
        <p:spPr>
          <a:xfrm>
            <a:off x="8273317" y="6116070"/>
            <a:ext cx="413483" cy="365125"/>
          </a:xfrm>
        </p:spPr>
        <p:txBody>
          <a:bodyPr/>
          <a:lstStyle/>
          <a:p>
            <a:fld id="{B6F15528-21DE-4FAA-801E-634DDDAF4B2B}" type="slidenum">
              <a:rPr lang="en-US" smtClean="0">
                <a:solidFill>
                  <a:srgbClr val="564B3C"/>
                </a:solidFill>
              </a:rPr>
              <a:pPr/>
              <a:t>‹#›</a:t>
            </a:fld>
            <a:endParaRPr lang="en-US">
              <a:solidFill>
                <a:srgbClr val="564B3C"/>
              </a:solidFill>
            </a:endParaRPr>
          </a:p>
        </p:txBody>
      </p:sp>
    </p:spTree>
    <p:extLst>
      <p:ext uri="{BB962C8B-B14F-4D97-AF65-F5344CB8AC3E}">
        <p14:creationId xmlns:p14="http://schemas.microsoft.com/office/powerpoint/2010/main" val="18704535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82133" y="685801"/>
            <a:ext cx="7704667"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982133" y="2667000"/>
            <a:ext cx="3739896" cy="336867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946904" y="2667000"/>
            <a:ext cx="3739896" cy="334682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solidFill>
                  <a:srgbClr val="564B3C"/>
                </a:solidFill>
              </a:rPr>
              <a:pPr/>
              <a:t>4/13/2023</a:t>
            </a:fld>
            <a:endParaRPr lang="en-US">
              <a:solidFill>
                <a:srgbClr val="564B3C"/>
              </a:solidFill>
            </a:endParaRPr>
          </a:p>
        </p:txBody>
      </p:sp>
      <p:sp>
        <p:nvSpPr>
          <p:cNvPr id="6" name="Footer Placeholder 5"/>
          <p:cNvSpPr>
            <a:spLocks noGrp="1"/>
          </p:cNvSpPr>
          <p:nvPr>
            <p:ph type="ftr" sz="quarter" idx="11"/>
          </p:nvPr>
        </p:nvSpPr>
        <p:spPr/>
        <p:txBody>
          <a:bodyPr/>
          <a:lstStyle/>
          <a:p>
            <a:endParaRPr lang="en-US">
              <a:solidFill>
                <a:srgbClr val="564B3C"/>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srgbClr val="564B3C"/>
                </a:solidFill>
              </a:rPr>
              <a:pPr/>
              <a:t>‹#›</a:t>
            </a:fld>
            <a:endParaRPr lang="en-US">
              <a:solidFill>
                <a:srgbClr val="564B3C"/>
              </a:solidFill>
            </a:endParaRPr>
          </a:p>
        </p:txBody>
      </p:sp>
    </p:spTree>
    <p:extLst>
      <p:ext uri="{BB962C8B-B14F-4D97-AF65-F5344CB8AC3E}">
        <p14:creationId xmlns:p14="http://schemas.microsoft.com/office/powerpoint/2010/main" val="10283876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329481" y="2658533"/>
            <a:ext cx="3456291"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13523"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161710" y="2667000"/>
            <a:ext cx="3467806"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957266"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solidFill>
                  <a:srgbClr val="564B3C"/>
                </a:solidFill>
              </a:rPr>
              <a:pPr/>
              <a:t>4/13/2023</a:t>
            </a:fld>
            <a:endParaRPr lang="en-US">
              <a:solidFill>
                <a:srgbClr val="564B3C"/>
              </a:solidFill>
            </a:endParaRPr>
          </a:p>
        </p:txBody>
      </p:sp>
      <p:sp>
        <p:nvSpPr>
          <p:cNvPr id="8" name="Footer Placeholder 7"/>
          <p:cNvSpPr>
            <a:spLocks noGrp="1"/>
          </p:cNvSpPr>
          <p:nvPr>
            <p:ph type="ftr" sz="quarter" idx="11"/>
          </p:nvPr>
        </p:nvSpPr>
        <p:spPr/>
        <p:txBody>
          <a:bodyPr/>
          <a:lstStyle/>
          <a:p>
            <a:endParaRPr lang="en-US">
              <a:solidFill>
                <a:srgbClr val="564B3C"/>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srgbClr val="564B3C"/>
                </a:solidFill>
              </a:rPr>
              <a:pPr/>
              <a:t>‹#›</a:t>
            </a:fld>
            <a:endParaRPr lang="en-US">
              <a:solidFill>
                <a:srgbClr val="564B3C"/>
              </a:solidFill>
            </a:endParaRPr>
          </a:p>
        </p:txBody>
      </p:sp>
    </p:spTree>
    <p:extLst>
      <p:ext uri="{BB962C8B-B14F-4D97-AF65-F5344CB8AC3E}">
        <p14:creationId xmlns:p14="http://schemas.microsoft.com/office/powerpoint/2010/main" val="13707909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solidFill>
                  <a:srgbClr val="564B3C"/>
                </a:solidFill>
              </a:rPr>
              <a:pPr/>
              <a:t>4/13/2023</a:t>
            </a:fld>
            <a:endParaRPr lang="en-US">
              <a:solidFill>
                <a:srgbClr val="564B3C"/>
              </a:solidFill>
            </a:endParaRPr>
          </a:p>
        </p:txBody>
      </p:sp>
      <p:sp>
        <p:nvSpPr>
          <p:cNvPr id="4" name="Footer Placeholder 3"/>
          <p:cNvSpPr>
            <a:spLocks noGrp="1"/>
          </p:cNvSpPr>
          <p:nvPr>
            <p:ph type="ftr" sz="quarter" idx="11"/>
          </p:nvPr>
        </p:nvSpPr>
        <p:spPr/>
        <p:txBody>
          <a:bodyPr/>
          <a:lstStyle/>
          <a:p>
            <a:endParaRPr lang="en-US">
              <a:solidFill>
                <a:srgbClr val="564B3C"/>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srgbClr val="564B3C"/>
                </a:solidFill>
              </a:rPr>
              <a:pPr/>
              <a:t>‹#›</a:t>
            </a:fld>
            <a:endParaRPr lang="en-US">
              <a:solidFill>
                <a:srgbClr val="564B3C"/>
              </a:solidFill>
            </a:endParaRPr>
          </a:p>
        </p:txBody>
      </p:sp>
    </p:spTree>
    <p:extLst>
      <p:ext uri="{BB962C8B-B14F-4D97-AF65-F5344CB8AC3E}">
        <p14:creationId xmlns:p14="http://schemas.microsoft.com/office/powerpoint/2010/main" val="3805373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srgbClr val="564B3C"/>
                </a:solidFill>
              </a:rPr>
              <a:pPr/>
              <a:t>4/13/2023</a:t>
            </a:fld>
            <a:endParaRPr lang="en-US">
              <a:solidFill>
                <a:srgbClr val="564B3C"/>
              </a:solidFill>
            </a:endParaRPr>
          </a:p>
        </p:txBody>
      </p:sp>
      <p:sp>
        <p:nvSpPr>
          <p:cNvPr id="3" name="Footer Placeholder 2"/>
          <p:cNvSpPr>
            <a:spLocks noGrp="1"/>
          </p:cNvSpPr>
          <p:nvPr>
            <p:ph type="ftr" sz="quarter" idx="11"/>
          </p:nvPr>
        </p:nvSpPr>
        <p:spPr/>
        <p:txBody>
          <a:bodyPr/>
          <a:lstStyle/>
          <a:p>
            <a:endParaRPr lang="en-US">
              <a:solidFill>
                <a:srgbClr val="564B3C"/>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srgbClr val="564B3C"/>
                </a:solidFill>
              </a:rPr>
              <a:pPr/>
              <a:t>‹#›</a:t>
            </a:fld>
            <a:endParaRPr lang="en-US">
              <a:solidFill>
                <a:srgbClr val="564B3C"/>
              </a:solidFill>
            </a:endParaRPr>
          </a:p>
        </p:txBody>
      </p:sp>
    </p:spTree>
    <p:extLst>
      <p:ext uri="{BB962C8B-B14F-4D97-AF65-F5344CB8AC3E}">
        <p14:creationId xmlns:p14="http://schemas.microsoft.com/office/powerpoint/2010/main" val="30361180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524" y="1600200"/>
            <a:ext cx="2662534"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3947553" y="685800"/>
            <a:ext cx="4681962"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3524" y="2971800"/>
            <a:ext cx="2662534"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srgbClr val="564B3C"/>
                </a:solidFill>
              </a:rPr>
              <a:pPr/>
              <a:t>4/13/2023</a:t>
            </a:fld>
            <a:endParaRPr lang="en-US">
              <a:solidFill>
                <a:srgbClr val="564B3C"/>
              </a:solidFill>
            </a:endParaRPr>
          </a:p>
        </p:txBody>
      </p:sp>
      <p:sp>
        <p:nvSpPr>
          <p:cNvPr id="6" name="Footer Placeholder 5"/>
          <p:cNvSpPr>
            <a:spLocks noGrp="1"/>
          </p:cNvSpPr>
          <p:nvPr>
            <p:ph type="ftr" sz="quarter" idx="11"/>
          </p:nvPr>
        </p:nvSpPr>
        <p:spPr/>
        <p:txBody>
          <a:bodyPr/>
          <a:lstStyle/>
          <a:p>
            <a:endParaRPr lang="en-US">
              <a:solidFill>
                <a:srgbClr val="564B3C"/>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srgbClr val="564B3C"/>
                </a:solidFill>
              </a:rPr>
              <a:pPr/>
              <a:t>‹#›</a:t>
            </a:fld>
            <a:endParaRPr lang="en-US">
              <a:solidFill>
                <a:srgbClr val="564B3C"/>
              </a:solidFill>
            </a:endParaRPr>
          </a:p>
        </p:txBody>
      </p:sp>
    </p:spTree>
    <p:extLst>
      <p:ext uri="{BB962C8B-B14F-4D97-AF65-F5344CB8AC3E}">
        <p14:creationId xmlns:p14="http://schemas.microsoft.com/office/powerpoint/2010/main" val="26851899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2332" y="1752599"/>
            <a:ext cx="4070679"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5697495" y="914400"/>
            <a:ext cx="2461371"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12332" y="3124199"/>
            <a:ext cx="4070679"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srgbClr val="564B3C"/>
                </a:solidFill>
              </a:rPr>
              <a:pPr/>
              <a:t>4/13/2023</a:t>
            </a:fld>
            <a:endParaRPr lang="en-US">
              <a:solidFill>
                <a:srgbClr val="564B3C"/>
              </a:solidFill>
            </a:endParaRPr>
          </a:p>
        </p:txBody>
      </p:sp>
      <p:sp>
        <p:nvSpPr>
          <p:cNvPr id="6" name="Footer Placeholder 5"/>
          <p:cNvSpPr>
            <a:spLocks noGrp="1"/>
          </p:cNvSpPr>
          <p:nvPr>
            <p:ph type="ftr" sz="quarter" idx="11"/>
          </p:nvPr>
        </p:nvSpPr>
        <p:spPr/>
        <p:txBody>
          <a:bodyPr/>
          <a:lstStyle/>
          <a:p>
            <a:endParaRPr lang="en-US">
              <a:solidFill>
                <a:srgbClr val="564B3C"/>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srgbClr val="564B3C"/>
                </a:solidFill>
              </a:rPr>
              <a:pPr/>
              <a:t>‹#›</a:t>
            </a:fld>
            <a:endParaRPr lang="en-US">
              <a:solidFill>
                <a:srgbClr val="564B3C"/>
              </a:solidFill>
            </a:endParaRPr>
          </a:p>
        </p:txBody>
      </p:sp>
    </p:spTree>
    <p:extLst>
      <p:ext uri="{BB962C8B-B14F-4D97-AF65-F5344CB8AC3E}">
        <p14:creationId xmlns:p14="http://schemas.microsoft.com/office/powerpoint/2010/main" val="24370566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14" name="Group 13"/>
          <p:cNvGrpSpPr/>
          <p:nvPr/>
        </p:nvGrpSpPr>
        <p:grpSpPr>
          <a:xfrm>
            <a:off x="0" y="0"/>
            <a:ext cx="2132013" cy="6858001"/>
            <a:chOff x="0" y="0"/>
            <a:chExt cx="2132013" cy="6858001"/>
          </a:xfrm>
        </p:grpSpPr>
        <p:sp>
          <p:nvSpPr>
            <p:cNvPr id="15" name="Freeform 6"/>
            <p:cNvSpPr/>
            <p:nvPr/>
          </p:nvSpPr>
          <p:spPr bwMode="auto">
            <a:xfrm>
              <a:off x="0" y="0"/>
              <a:ext cx="1073150" cy="5291138"/>
            </a:xfrm>
            <a:custGeom>
              <a:avLst/>
              <a:gdLst/>
              <a:ahLst/>
              <a:cxnLst/>
              <a:rect l="0" t="0" r="r" b="b"/>
              <a:pathLst>
                <a:path w="676" h="3333">
                  <a:moveTo>
                    <a:pt x="0" y="3132"/>
                  </a:moveTo>
                  <a:lnTo>
                    <a:pt x="0" y="3312"/>
                  </a:lnTo>
                  <a:lnTo>
                    <a:pt x="126" y="3333"/>
                  </a:lnTo>
                  <a:lnTo>
                    <a:pt x="676" y="0"/>
                  </a:lnTo>
                  <a:lnTo>
                    <a:pt x="514" y="0"/>
                  </a:lnTo>
                  <a:lnTo>
                    <a:pt x="0" y="3132"/>
                  </a:lnTo>
                  <a:close/>
                </a:path>
              </a:pathLst>
            </a:custGeom>
            <a:solidFill>
              <a:schemeClr val="accent1"/>
            </a:solidFill>
            <a:ln>
              <a:noFill/>
            </a:ln>
          </p:spPr>
        </p:sp>
        <p:sp>
          <p:nvSpPr>
            <p:cNvPr id="16" name="Freeform 7"/>
            <p:cNvSpPr/>
            <p:nvPr/>
          </p:nvSpPr>
          <p:spPr bwMode="auto">
            <a:xfrm>
              <a:off x="0" y="0"/>
              <a:ext cx="758825" cy="4624388"/>
            </a:xfrm>
            <a:custGeom>
              <a:avLst/>
              <a:gdLst/>
              <a:ahLst/>
              <a:cxnLst/>
              <a:rect l="0" t="0" r="r" b="b"/>
              <a:pathLst>
                <a:path w="478" h="2913">
                  <a:moveTo>
                    <a:pt x="478" y="0"/>
                  </a:moveTo>
                  <a:lnTo>
                    <a:pt x="318" y="0"/>
                  </a:lnTo>
                  <a:lnTo>
                    <a:pt x="0" y="1938"/>
                  </a:lnTo>
                  <a:lnTo>
                    <a:pt x="0" y="2913"/>
                  </a:lnTo>
                  <a:lnTo>
                    <a:pt x="478" y="0"/>
                  </a:lnTo>
                  <a:close/>
                </a:path>
              </a:pathLst>
            </a:custGeom>
            <a:solidFill>
              <a:schemeClr val="tx1">
                <a:lumMod val="65000"/>
                <a:lumOff val="35000"/>
              </a:schemeClr>
            </a:solidFill>
            <a:ln>
              <a:noFill/>
            </a:ln>
          </p:spPr>
        </p:sp>
        <p:sp>
          <p:nvSpPr>
            <p:cNvPr id="17" name="Freeform 8"/>
            <p:cNvSpPr/>
            <p:nvPr/>
          </p:nvSpPr>
          <p:spPr bwMode="auto">
            <a:xfrm>
              <a:off x="0" y="5662613"/>
              <a:ext cx="906463" cy="1195388"/>
            </a:xfrm>
            <a:custGeom>
              <a:avLst/>
              <a:gdLst/>
              <a:ahLst/>
              <a:cxnLst/>
              <a:rect l="0" t="0" r="r" b="b"/>
              <a:pathLst>
                <a:path w="571" h="753">
                  <a:moveTo>
                    <a:pt x="0" y="0"/>
                  </a:moveTo>
                  <a:lnTo>
                    <a:pt x="0" y="12"/>
                  </a:lnTo>
                  <a:lnTo>
                    <a:pt x="538" y="753"/>
                  </a:lnTo>
                  <a:lnTo>
                    <a:pt x="571" y="753"/>
                  </a:lnTo>
                  <a:lnTo>
                    <a:pt x="0" y="0"/>
                  </a:lnTo>
                  <a:close/>
                </a:path>
              </a:pathLst>
            </a:custGeom>
            <a:solidFill>
              <a:schemeClr val="tx1">
                <a:lumMod val="85000"/>
                <a:lumOff val="15000"/>
              </a:schemeClr>
            </a:solidFill>
            <a:ln>
              <a:noFill/>
            </a:ln>
          </p:spPr>
        </p:sp>
        <p:sp>
          <p:nvSpPr>
            <p:cNvPr id="18" name="Freeform 9"/>
            <p:cNvSpPr/>
            <p:nvPr/>
          </p:nvSpPr>
          <p:spPr bwMode="auto">
            <a:xfrm>
              <a:off x="0" y="5295900"/>
              <a:ext cx="1487488" cy="1562100"/>
            </a:xfrm>
            <a:custGeom>
              <a:avLst/>
              <a:gdLst/>
              <a:ahLst/>
              <a:cxnLst/>
              <a:rect l="0" t="0" r="r" b="b"/>
              <a:pathLst>
                <a:path w="937" h="984">
                  <a:moveTo>
                    <a:pt x="0" y="0"/>
                  </a:moveTo>
                  <a:lnTo>
                    <a:pt x="0" y="3"/>
                  </a:lnTo>
                  <a:lnTo>
                    <a:pt x="901" y="984"/>
                  </a:lnTo>
                  <a:lnTo>
                    <a:pt x="937" y="984"/>
                  </a:lnTo>
                  <a:lnTo>
                    <a:pt x="0" y="0"/>
                  </a:lnTo>
                  <a:close/>
                </a:path>
              </a:pathLst>
            </a:custGeom>
            <a:solidFill>
              <a:schemeClr val="accent1">
                <a:lumMod val="50000"/>
              </a:schemeClr>
            </a:solidFill>
            <a:ln>
              <a:noFill/>
            </a:ln>
          </p:spPr>
        </p:sp>
        <p:sp>
          <p:nvSpPr>
            <p:cNvPr id="19" name="Freeform 10"/>
            <p:cNvSpPr/>
            <p:nvPr/>
          </p:nvSpPr>
          <p:spPr bwMode="auto">
            <a:xfrm>
              <a:off x="0" y="5257800"/>
              <a:ext cx="2132013" cy="1600200"/>
            </a:xfrm>
            <a:custGeom>
              <a:avLst/>
              <a:gdLst/>
              <a:ahLst/>
              <a:cxnLst/>
              <a:rect l="0" t="0" r="r" b="b"/>
              <a:pathLst>
                <a:path w="1343" h="1008">
                  <a:moveTo>
                    <a:pt x="0" y="24"/>
                  </a:moveTo>
                  <a:lnTo>
                    <a:pt x="937" y="1008"/>
                  </a:lnTo>
                  <a:lnTo>
                    <a:pt x="1343" y="1008"/>
                  </a:lnTo>
                  <a:lnTo>
                    <a:pt x="126" y="21"/>
                  </a:lnTo>
                  <a:lnTo>
                    <a:pt x="0" y="0"/>
                  </a:lnTo>
                  <a:lnTo>
                    <a:pt x="0" y="24"/>
                  </a:lnTo>
                  <a:close/>
                </a:path>
              </a:pathLst>
            </a:custGeom>
            <a:solidFill>
              <a:schemeClr val="accent1">
                <a:lumMod val="75000"/>
              </a:schemeClr>
            </a:solidFill>
            <a:ln>
              <a:noFill/>
            </a:ln>
          </p:spPr>
        </p:sp>
        <p:sp>
          <p:nvSpPr>
            <p:cNvPr id="20" name="Freeform 11"/>
            <p:cNvSpPr/>
            <p:nvPr/>
          </p:nvSpPr>
          <p:spPr bwMode="auto">
            <a:xfrm>
              <a:off x="0" y="5357813"/>
              <a:ext cx="1377950" cy="1500188"/>
            </a:xfrm>
            <a:custGeom>
              <a:avLst/>
              <a:gdLst/>
              <a:ahLst/>
              <a:cxnLst/>
              <a:rect l="0" t="0" r="r" b="b"/>
              <a:pathLst>
                <a:path w="868" h="945">
                  <a:moveTo>
                    <a:pt x="0" y="192"/>
                  </a:moveTo>
                  <a:lnTo>
                    <a:pt x="571" y="945"/>
                  </a:lnTo>
                  <a:lnTo>
                    <a:pt x="868" y="945"/>
                  </a:lnTo>
                  <a:lnTo>
                    <a:pt x="0" y="0"/>
                  </a:lnTo>
                  <a:lnTo>
                    <a:pt x="0" y="192"/>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982133" y="457201"/>
            <a:ext cx="7704667" cy="1981200"/>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82134" y="2667000"/>
            <a:ext cx="7704666" cy="3356995"/>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358679" y="6116070"/>
            <a:ext cx="85747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1D8BD707-D9CF-40AE-B4C6-C98DA3205C09}" type="datetimeFigureOut">
              <a:rPr lang="en-US" smtClean="0">
                <a:solidFill>
                  <a:srgbClr val="564B3C"/>
                </a:solidFill>
              </a:rPr>
              <a:pPr/>
              <a:t>4/13/2023</a:t>
            </a:fld>
            <a:endParaRPr lang="en-US">
              <a:solidFill>
                <a:srgbClr val="564B3C"/>
              </a:solidFill>
            </a:endParaRPr>
          </a:p>
        </p:txBody>
      </p:sp>
      <p:sp>
        <p:nvSpPr>
          <p:cNvPr id="5" name="Footer Placeholder 4"/>
          <p:cNvSpPr>
            <a:spLocks noGrp="1"/>
          </p:cNvSpPr>
          <p:nvPr>
            <p:ph type="ftr" sz="quarter" idx="3"/>
          </p:nvPr>
        </p:nvSpPr>
        <p:spPr>
          <a:xfrm>
            <a:off x="1986997" y="6116070"/>
            <a:ext cx="531451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solidFill>
                <a:srgbClr val="564B3C"/>
              </a:solidFill>
            </a:endParaRPr>
          </a:p>
        </p:txBody>
      </p:sp>
      <p:sp>
        <p:nvSpPr>
          <p:cNvPr id="6" name="Slide Number Placeholder 5"/>
          <p:cNvSpPr>
            <a:spLocks noGrp="1"/>
          </p:cNvSpPr>
          <p:nvPr>
            <p:ph type="sldNum" sz="quarter" idx="4"/>
          </p:nvPr>
        </p:nvSpPr>
        <p:spPr>
          <a:xfrm>
            <a:off x="8273317" y="6116070"/>
            <a:ext cx="41348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F15528-21DE-4FAA-801E-634DDDAF4B2B}" type="slidenum">
              <a:rPr lang="en-US" smtClean="0">
                <a:solidFill>
                  <a:srgbClr val="564B3C"/>
                </a:solidFill>
              </a:rPr>
              <a:pPr/>
              <a:t>‹#›</a:t>
            </a:fld>
            <a:endParaRPr lang="en-US">
              <a:solidFill>
                <a:srgbClr val="564B3C"/>
              </a:solidFill>
            </a:endParaRPr>
          </a:p>
        </p:txBody>
      </p:sp>
    </p:spTree>
    <p:extLst>
      <p:ext uri="{BB962C8B-B14F-4D97-AF65-F5344CB8AC3E}">
        <p14:creationId xmlns:p14="http://schemas.microsoft.com/office/powerpoint/2010/main" val="330517611"/>
      </p:ext>
    </p:extLst>
  </p:cSld>
  <p:clrMap bg1="lt1" tx1="dk1" bg2="lt2" tx2="dk2" accent1="accent1" accent2="accent2" accent3="accent3" accent4="accent4" accent5="accent5" accent6="accent6" hlink="hlink" folHlink="folHlink"/>
  <p:sldLayoutIdLst>
    <p:sldLayoutId id="2147484747" r:id="rId1"/>
    <p:sldLayoutId id="2147484748" r:id="rId2"/>
    <p:sldLayoutId id="2147484749" r:id="rId3"/>
    <p:sldLayoutId id="2147484750" r:id="rId4"/>
    <p:sldLayoutId id="2147484751" r:id="rId5"/>
    <p:sldLayoutId id="2147484752" r:id="rId6"/>
    <p:sldLayoutId id="2147484753" r:id="rId7"/>
    <p:sldLayoutId id="2147484754" r:id="rId8"/>
    <p:sldLayoutId id="2147484755" r:id="rId9"/>
    <p:sldLayoutId id="2147484756" r:id="rId10"/>
    <p:sldLayoutId id="2147484757" r:id="rId11"/>
    <p:sldLayoutId id="2147484758" r:id="rId12"/>
    <p:sldLayoutId id="2147484759" r:id="rId13"/>
    <p:sldLayoutId id="2147484760" r:id="rId14"/>
    <p:sldLayoutId id="2147484761" r:id="rId15"/>
    <p:sldLayoutId id="2147484762" r:id="rId16"/>
    <p:sldLayoutId id="2147484763"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www.gov.me/mep" TargetMode="External"/><Relationship Id="rId2" Type="http://schemas.openxmlformats.org/officeDocument/2006/relationships/hyperlink" Target="https://webgate.ec.europa.eu/europeaid/online-services/index.cfm?do=publi.welcome&amp;nbPubliList=15&amp;orderby=upd&amp;orderbyad=Desc&amp;searchtype=RS&amp;aofr=177415" TargetMode="External"/><Relationship Id="rId1" Type="http://schemas.openxmlformats.org/officeDocument/2006/relationships/slideLayout" Target="../slideLayouts/slideLayout2.xml"/><Relationship Id="rId5" Type="http://schemas.openxmlformats.org/officeDocument/2006/relationships/hyperlink" Target="https://www.cbc-mne-alb.org/" TargetMode="External"/><Relationship Id="rId4" Type="http://schemas.openxmlformats.org/officeDocument/2006/relationships/hyperlink" Target="https://www.kryeministria.al/newsrooms/njoftime"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mailto:cfpmne.al@mif.gov.me"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www.cbc-mne-alb.org/" TargetMode="External"/><Relationship Id="rId2" Type="http://schemas.openxmlformats.org/officeDocument/2006/relationships/hyperlink" Target="https://webgate.ec.europa.eu/europeaid/online-services/index.cfm?do=publi.welcome&amp;nbPubliList=15&amp;orderby=upd&amp;orderbyad=Desc&amp;searchtype=RS&amp;aofr=177415"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mailto:Cfpmne.kos@mif.gov.me" TargetMode="Externa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590800"/>
            <a:ext cx="7924800" cy="2627012"/>
          </a:xfrm>
        </p:spPr>
        <p:txBody>
          <a:bodyPr>
            <a:normAutofit fontScale="90000"/>
          </a:bodyPr>
          <a:lstStyle/>
          <a:p>
            <a:pPr marR="64008" lvl="0" algn="ctr" defTabSz="914400">
              <a:spcBef>
                <a:spcPts val="400"/>
              </a:spcBef>
              <a:buClr>
                <a:srgbClr val="2DA2BF"/>
              </a:buClr>
              <a:buSzPct val="68000"/>
            </a:pPr>
            <a:br>
              <a:rPr lang="sr-Latn-ME" sz="2200" b="1" dirty="0">
                <a:latin typeface="Cambria" pitchFamily="18" charset="0"/>
              </a:rPr>
            </a:br>
            <a:br>
              <a:rPr lang="sr-Latn-ME" sz="2200" b="1" dirty="0">
                <a:latin typeface="Cambria" pitchFamily="18" charset="0"/>
              </a:rPr>
            </a:br>
            <a:br>
              <a:rPr lang="sr-Latn-ME" sz="2200" b="1" dirty="0">
                <a:latin typeface="Cambria" pitchFamily="18" charset="0"/>
              </a:rPr>
            </a:br>
            <a:br>
              <a:rPr lang="sr-Latn-ME" sz="2200" b="1" dirty="0">
                <a:latin typeface="Cambria" pitchFamily="18" charset="0"/>
              </a:rPr>
            </a:br>
            <a:br>
              <a:rPr lang="sr-Latn-ME" sz="2200" b="1" dirty="0">
                <a:latin typeface="Cambria" pitchFamily="18" charset="0"/>
              </a:rPr>
            </a:br>
            <a:br>
              <a:rPr lang="en-GB" sz="2200" b="1" dirty="0">
                <a:latin typeface="Cambria" pitchFamily="18" charset="0"/>
              </a:rPr>
            </a:br>
            <a:br>
              <a:rPr lang="en-GB" sz="2200" b="1" dirty="0">
                <a:latin typeface="Cambria" pitchFamily="18" charset="0"/>
              </a:rPr>
            </a:br>
            <a:br>
              <a:rPr lang="en-GB" sz="2200" b="1" dirty="0">
                <a:latin typeface="Cambria" pitchFamily="18" charset="0"/>
              </a:rPr>
            </a:br>
            <a:br>
              <a:rPr lang="en-GB" sz="2200" b="1" dirty="0">
                <a:latin typeface="Cambria" pitchFamily="18" charset="0"/>
              </a:rPr>
            </a:br>
            <a:br>
              <a:rPr lang="en-GB" sz="2200" b="1" dirty="0">
                <a:latin typeface="Cambria" pitchFamily="18" charset="0"/>
              </a:rPr>
            </a:br>
            <a:br>
              <a:rPr lang="en-GB" sz="2200" b="1" dirty="0">
                <a:latin typeface="Cambria" pitchFamily="18" charset="0"/>
              </a:rPr>
            </a:br>
            <a:br>
              <a:rPr lang="en-GB" sz="2200" b="1" dirty="0">
                <a:latin typeface="Cambria" pitchFamily="18" charset="0"/>
              </a:rPr>
            </a:br>
            <a:br>
              <a:rPr lang="en-GB" sz="2200" b="1" dirty="0">
                <a:latin typeface="Cambria" pitchFamily="18" charset="0"/>
              </a:rPr>
            </a:br>
            <a:br>
              <a:rPr lang="en-GB" sz="2200" b="1" dirty="0">
                <a:latin typeface="Cambria" pitchFamily="18" charset="0"/>
              </a:rPr>
            </a:br>
            <a:br>
              <a:rPr lang="en-GB" sz="2200" b="1" dirty="0">
                <a:latin typeface="Cambria" pitchFamily="18" charset="0"/>
              </a:rPr>
            </a:br>
            <a:br>
              <a:rPr lang="en-GB" sz="2200" b="1" dirty="0">
                <a:latin typeface="Cambria" pitchFamily="18" charset="0"/>
              </a:rPr>
            </a:br>
            <a:br>
              <a:rPr lang="sr-Latn-ME" sz="2200" b="1" dirty="0">
                <a:latin typeface="Cambria" pitchFamily="18" charset="0"/>
              </a:rPr>
            </a:br>
            <a:br>
              <a:rPr lang="sr-Latn-ME" sz="2200" b="1" dirty="0">
                <a:latin typeface="Cambria" pitchFamily="18" charset="0"/>
              </a:rPr>
            </a:br>
            <a:r>
              <a:rPr lang="en-GB" sz="2700" b="1" dirty="0">
                <a:latin typeface="Cambria" pitchFamily="18" charset="0"/>
              </a:rPr>
              <a:t>MINISTRY OF FINANCE</a:t>
            </a:r>
            <a:br>
              <a:rPr lang="en-GB" sz="2700" b="1" dirty="0">
                <a:latin typeface="Cambria" pitchFamily="18" charset="0"/>
              </a:rPr>
            </a:br>
            <a:r>
              <a:rPr lang="en-GB" sz="2700" b="1" dirty="0">
                <a:latin typeface="Cambria" pitchFamily="18" charset="0"/>
              </a:rPr>
              <a:t>DIRECTORATE FOR FINANC</a:t>
            </a:r>
            <a:r>
              <a:rPr lang="sr-Latn-ME" sz="2700" b="1" dirty="0">
                <a:latin typeface="Cambria" pitchFamily="18" charset="0"/>
              </a:rPr>
              <a:t>E</a:t>
            </a:r>
            <a:r>
              <a:rPr lang="en-GB" sz="2700" b="1" dirty="0">
                <a:latin typeface="Cambria" pitchFamily="18" charset="0"/>
              </a:rPr>
              <a:t> AND CONTRACTING OF </a:t>
            </a:r>
            <a:r>
              <a:rPr lang="sr-Latn-ME" sz="2700" b="1" dirty="0">
                <a:latin typeface="Cambria" pitchFamily="18" charset="0"/>
              </a:rPr>
              <a:t>THE </a:t>
            </a:r>
            <a:r>
              <a:rPr lang="en-GB" sz="2700" b="1" dirty="0">
                <a:latin typeface="Cambria" pitchFamily="18" charset="0"/>
              </a:rPr>
              <a:t>EU </a:t>
            </a:r>
            <a:r>
              <a:rPr lang="sr-Latn-ME" sz="2700" b="1" dirty="0">
                <a:latin typeface="Cambria" pitchFamily="18" charset="0"/>
              </a:rPr>
              <a:t>ASSISTANCE </a:t>
            </a:r>
            <a:r>
              <a:rPr lang="en-GB" sz="2700" b="1" dirty="0">
                <a:latin typeface="Cambria" pitchFamily="18" charset="0"/>
              </a:rPr>
              <a:t>FUNDS</a:t>
            </a:r>
            <a:br>
              <a:rPr lang="sr-Latn-ME" sz="2700" b="1" dirty="0">
                <a:latin typeface="Cambria" pitchFamily="18" charset="0"/>
              </a:rPr>
            </a:br>
            <a:br>
              <a:rPr lang="sr-Latn-ME" sz="2700" b="1" dirty="0">
                <a:latin typeface="Cambria" pitchFamily="18" charset="0"/>
              </a:rPr>
            </a:br>
            <a:r>
              <a:rPr lang="en-US" sz="2200" dirty="0">
                <a:latin typeface="Cambria" pitchFamily="18" charset="0"/>
              </a:rPr>
              <a:t>Cross-Border Cooperation Programme Montenegro-</a:t>
            </a:r>
            <a:r>
              <a:rPr lang="sr-Latn-ME" sz="2200" dirty="0">
                <a:latin typeface="Cambria" pitchFamily="18" charset="0"/>
              </a:rPr>
              <a:t>Albania </a:t>
            </a:r>
            <a:r>
              <a:rPr lang="en-GB" sz="2200" dirty="0">
                <a:latin typeface="Cambria" pitchFamily="18" charset="0"/>
              </a:rPr>
              <a:t>2014-2020 under the Instrument of Pre-Accession Assistance (IPA II)</a:t>
            </a:r>
            <a:br>
              <a:rPr lang="en-GB" sz="2200" b="1" dirty="0">
                <a:latin typeface="Cambria" pitchFamily="18" charset="0"/>
              </a:rPr>
            </a:br>
            <a:br>
              <a:rPr lang="en-US" sz="2700" b="1" dirty="0">
                <a:latin typeface="Cambria" pitchFamily="18" charset="0"/>
              </a:rPr>
            </a:br>
            <a:r>
              <a:rPr lang="en-US" sz="2700" b="1" dirty="0">
                <a:latin typeface="Cambria" pitchFamily="18" charset="0"/>
              </a:rPr>
              <a:t>4</a:t>
            </a:r>
            <a:r>
              <a:rPr lang="en-US" sz="2700" b="1" baseline="30000" dirty="0">
                <a:latin typeface="Cambria" pitchFamily="18" charset="0"/>
              </a:rPr>
              <a:t>th</a:t>
            </a:r>
            <a:r>
              <a:rPr lang="en-US" sz="2700" b="1" dirty="0">
                <a:latin typeface="Cambria" pitchFamily="18" charset="0"/>
              </a:rPr>
              <a:t> Call for Proposals</a:t>
            </a:r>
            <a:br>
              <a:rPr lang="sr-Latn-ME" sz="2700" b="1" dirty="0">
                <a:latin typeface="Cambria" pitchFamily="18" charset="0"/>
              </a:rPr>
            </a:br>
            <a:br>
              <a:rPr lang="sr-Latn-ME" sz="2700" b="1" dirty="0">
                <a:latin typeface="Cambria" pitchFamily="18" charset="0"/>
              </a:rPr>
            </a:br>
            <a:r>
              <a:rPr lang="sr-Latn-RS" sz="2700" b="1" dirty="0">
                <a:latin typeface="Cambria" pitchFamily="18" charset="0"/>
              </a:rPr>
              <a:t>INFORMATION SESSION </a:t>
            </a:r>
            <a:endParaRPr lang="en-US" sz="2700" b="1" dirty="0">
              <a:latin typeface="Cambria" pitchFamily="18" charset="0"/>
            </a:endParaRPr>
          </a:p>
        </p:txBody>
      </p:sp>
      <p:sp>
        <p:nvSpPr>
          <p:cNvPr id="3" name="Subtitle 2"/>
          <p:cNvSpPr>
            <a:spLocks noGrp="1"/>
          </p:cNvSpPr>
          <p:nvPr>
            <p:ph type="subTitle" idx="1"/>
          </p:nvPr>
        </p:nvSpPr>
        <p:spPr>
          <a:xfrm>
            <a:off x="381000" y="4267200"/>
            <a:ext cx="8382000" cy="2362190"/>
          </a:xfrm>
        </p:spPr>
        <p:txBody>
          <a:bodyPr>
            <a:normAutofit fontScale="77500" lnSpcReduction="20000"/>
          </a:bodyPr>
          <a:lstStyle/>
          <a:p>
            <a:endParaRPr lang="sr-Latn-ME" sz="1800" dirty="0">
              <a:solidFill>
                <a:schemeClr val="tx1"/>
              </a:solidFill>
              <a:latin typeface="Cambria" pitchFamily="18" charset="0"/>
            </a:endParaRPr>
          </a:p>
          <a:p>
            <a:endParaRPr lang="sr-Latn-ME" sz="1800" dirty="0">
              <a:solidFill>
                <a:schemeClr val="tx1"/>
              </a:solidFill>
              <a:latin typeface="Cambria" pitchFamily="18" charset="0"/>
            </a:endParaRPr>
          </a:p>
          <a:p>
            <a:endParaRPr lang="sr-Latn-ME" sz="2000" dirty="0">
              <a:latin typeface="Cambria" pitchFamily="18" charset="0"/>
            </a:endParaRPr>
          </a:p>
          <a:p>
            <a:pPr algn="ctr"/>
            <a:endParaRPr lang="sr-Latn-ME" sz="2000" dirty="0">
              <a:latin typeface="Cambria" pitchFamily="18" charset="0"/>
            </a:endParaRPr>
          </a:p>
          <a:p>
            <a:pPr algn="ctr"/>
            <a:r>
              <a:rPr lang="sr-Latn-ME" sz="2000" dirty="0">
                <a:latin typeface="Cambria" pitchFamily="18" charset="0"/>
              </a:rPr>
              <a:t>29</a:t>
            </a:r>
            <a:r>
              <a:rPr lang="en-GB" sz="2000" baseline="30000" dirty="0" err="1">
                <a:solidFill>
                  <a:schemeClr val="tx1"/>
                </a:solidFill>
                <a:latin typeface="Cambria" pitchFamily="18" charset="0"/>
              </a:rPr>
              <a:t>th</a:t>
            </a:r>
            <a:r>
              <a:rPr lang="en-GB" sz="2000" dirty="0">
                <a:solidFill>
                  <a:schemeClr val="tx1"/>
                </a:solidFill>
                <a:latin typeface="Cambria" pitchFamily="18" charset="0"/>
              </a:rPr>
              <a:t> </a:t>
            </a:r>
            <a:r>
              <a:rPr lang="sr-Latn-ME" sz="2000" dirty="0">
                <a:solidFill>
                  <a:schemeClr val="tx1"/>
                </a:solidFill>
                <a:latin typeface="Cambria" pitchFamily="18" charset="0"/>
              </a:rPr>
              <a:t>March &amp; 30</a:t>
            </a:r>
            <a:r>
              <a:rPr lang="en-GB" sz="2000" baseline="30000" dirty="0" err="1">
                <a:latin typeface="Cambria" pitchFamily="18" charset="0"/>
              </a:rPr>
              <a:t>th</a:t>
            </a:r>
            <a:r>
              <a:rPr lang="sr-Latn-ME" sz="2000" dirty="0">
                <a:solidFill>
                  <a:schemeClr val="tx1"/>
                </a:solidFill>
                <a:latin typeface="Cambria" pitchFamily="18" charset="0"/>
              </a:rPr>
              <a:t> </a:t>
            </a:r>
            <a:r>
              <a:rPr lang="sr-Latn-ME" sz="2000" dirty="0">
                <a:latin typeface="Cambria" pitchFamily="18" charset="0"/>
              </a:rPr>
              <a:t>March</a:t>
            </a:r>
            <a:r>
              <a:rPr lang="sr-Latn-ME" sz="2000" dirty="0">
                <a:solidFill>
                  <a:schemeClr val="tx1"/>
                </a:solidFill>
                <a:latin typeface="Cambria" pitchFamily="18" charset="0"/>
              </a:rPr>
              <a:t> </a:t>
            </a:r>
            <a:r>
              <a:rPr lang="en-GB" sz="2000" dirty="0">
                <a:solidFill>
                  <a:schemeClr val="tx1"/>
                </a:solidFill>
                <a:latin typeface="Cambria" pitchFamily="18" charset="0"/>
              </a:rPr>
              <a:t>202</a:t>
            </a:r>
            <a:r>
              <a:rPr lang="sr-Latn-ME" sz="2000" dirty="0">
                <a:solidFill>
                  <a:schemeClr val="tx1"/>
                </a:solidFill>
                <a:latin typeface="Cambria" pitchFamily="18" charset="0"/>
              </a:rPr>
              <a:t>3</a:t>
            </a:r>
            <a:endParaRPr lang="en-GB" sz="2000" dirty="0">
              <a:solidFill>
                <a:schemeClr val="tx1"/>
              </a:solidFill>
              <a:latin typeface="Cambria" pitchFamily="18" charset="0"/>
            </a:endParaRPr>
          </a:p>
          <a:p>
            <a:pPr algn="ctr"/>
            <a:r>
              <a:rPr lang="en-GB" sz="2000" dirty="0" err="1">
                <a:latin typeface="Cambria" pitchFamily="18" charset="0"/>
              </a:rPr>
              <a:t>Shkodra</a:t>
            </a:r>
            <a:r>
              <a:rPr lang="sr-Latn-ME" sz="2000" dirty="0">
                <a:latin typeface="Cambria" pitchFamily="18" charset="0"/>
              </a:rPr>
              <a:t> and Lezha</a:t>
            </a:r>
            <a:endParaRPr lang="en-GB" sz="2000" dirty="0">
              <a:solidFill>
                <a:schemeClr val="tx1"/>
              </a:solidFill>
              <a:latin typeface="Cambria" pitchFamily="18" charset="0"/>
            </a:endParaRPr>
          </a:p>
          <a:p>
            <a:pPr algn="ctr"/>
            <a:r>
              <a:rPr lang="en-US" sz="2000" b="1" dirty="0">
                <a:latin typeface="Cambria" pitchFamily="18" charset="0"/>
              </a:rPr>
              <a:t>Disclaimer: The presentations are provided as information only. The application package and guidelines remain the official documents.</a:t>
            </a:r>
            <a:endParaRPr lang="en-GB" sz="2000" b="1" dirty="0">
              <a:solidFill>
                <a:schemeClr val="tx1"/>
              </a:solidFill>
              <a:latin typeface="Cambria" pitchFamily="18" charset="0"/>
            </a:endParaRPr>
          </a:p>
        </p:txBody>
      </p:sp>
      <p:sp>
        <p:nvSpPr>
          <p:cNvPr id="204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8" name="object 10"/>
          <p:cNvSpPr/>
          <p:nvPr/>
        </p:nvSpPr>
        <p:spPr>
          <a:xfrm>
            <a:off x="838200" y="533400"/>
            <a:ext cx="1219200" cy="762000"/>
          </a:xfrm>
          <a:prstGeom prst="rect">
            <a:avLst/>
          </a:prstGeom>
          <a:blipFill>
            <a:blip r:embed="rId2" cstate="print"/>
            <a:stretch>
              <a:fillRect/>
            </a:stretch>
          </a:blipFill>
        </p:spPr>
        <p:txBody>
          <a:bodyPr wrap="square" lIns="0" tIns="0" rIns="0" bIns="0" rtlCol="0"/>
          <a:lstStyle/>
          <a:p>
            <a:endParaRPr/>
          </a:p>
        </p:txBody>
      </p:sp>
      <p:sp>
        <p:nvSpPr>
          <p:cNvPr id="9" name="object 11"/>
          <p:cNvSpPr/>
          <p:nvPr/>
        </p:nvSpPr>
        <p:spPr>
          <a:xfrm>
            <a:off x="3810000" y="457200"/>
            <a:ext cx="1600200" cy="838200"/>
          </a:xfrm>
          <a:prstGeom prst="rect">
            <a:avLst/>
          </a:prstGeom>
          <a:blipFill>
            <a:blip r:embed="rId3" cstate="print"/>
            <a:stretch>
              <a:fillRect/>
            </a:stretch>
          </a:blipFill>
        </p:spPr>
        <p:txBody>
          <a:bodyPr wrap="square" lIns="0" tIns="0" rIns="0" bIns="0" rtlCol="0"/>
          <a:lstStyle/>
          <a:p>
            <a:endParaRPr/>
          </a:p>
        </p:txBody>
      </p:sp>
      <p:pic>
        <p:nvPicPr>
          <p:cNvPr id="5" name="Picture 4"/>
          <p:cNvPicPr>
            <a:picLocks noChangeAspect="1"/>
          </p:cNvPicPr>
          <p:nvPr/>
        </p:nvPicPr>
        <p:blipFill>
          <a:blip r:embed="rId4"/>
          <a:stretch>
            <a:fillRect/>
          </a:stretch>
        </p:blipFill>
        <p:spPr>
          <a:xfrm>
            <a:off x="7156010" y="484360"/>
            <a:ext cx="1219200" cy="771053"/>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6800" y="381000"/>
            <a:ext cx="7467600" cy="5899051"/>
          </a:xfrm>
          <a:prstGeom prst="rect">
            <a:avLst/>
          </a:prstGeom>
        </p:spPr>
        <p:txBody>
          <a:bodyPr wrap="square">
            <a:spAutoFit/>
          </a:bodyPr>
          <a:lstStyle/>
          <a:p>
            <a:pPr marL="270510" lvl="0" indent="-270510" algn="ctr">
              <a:spcAft>
                <a:spcPts val="1000"/>
              </a:spcAft>
            </a:pPr>
            <a:r>
              <a:rPr lang="en-GB" sz="2000" b="1" dirty="0">
                <a:solidFill>
                  <a:prstClr val="black"/>
                </a:solidFill>
                <a:latin typeface="Book Antiqua"/>
                <a:ea typeface="Times New Roman" panose="02020603050405020304" pitchFamily="18" charset="0"/>
              </a:rPr>
              <a:t>In order to be eligible for a grant, the lead applicant </a:t>
            </a:r>
            <a:r>
              <a:rPr lang="en-GB" sz="2000" b="1" u="sng" dirty="0">
                <a:solidFill>
                  <a:prstClr val="black"/>
                </a:solidFill>
                <a:latin typeface="Book Antiqua"/>
                <a:ea typeface="Times New Roman" panose="02020603050405020304" pitchFamily="18" charset="0"/>
              </a:rPr>
              <a:t>must</a:t>
            </a:r>
          </a:p>
          <a:p>
            <a:pPr marL="270510" lvl="0" indent="-270510" algn="ctr">
              <a:spcAft>
                <a:spcPts val="1000"/>
              </a:spcAft>
            </a:pPr>
            <a:endParaRPr lang="sr-Latn-ME" sz="2000" b="1" u="sng" dirty="0">
              <a:solidFill>
                <a:prstClr val="black"/>
              </a:solidFill>
              <a:latin typeface="Book Antiqua"/>
              <a:ea typeface="Times New Roman" panose="02020603050405020304" pitchFamily="18" charset="0"/>
            </a:endParaRPr>
          </a:p>
          <a:p>
            <a:pPr marL="342900" indent="-342900" algn="just">
              <a:spcAft>
                <a:spcPts val="1000"/>
              </a:spcAft>
              <a:buFont typeface="Symbol" panose="05050102010706020507" pitchFamily="18" charset="2"/>
              <a:buChar char=""/>
            </a:pPr>
            <a:r>
              <a:rPr lang="en-GB" sz="1200" dirty="0">
                <a:solidFill>
                  <a:prstClr val="black"/>
                </a:solidFill>
                <a:latin typeface="Cambria" pitchFamily="18" charset="0"/>
                <a:ea typeface="Times New Roman" panose="02020603050405020304" pitchFamily="18" charset="0"/>
              </a:rPr>
              <a:t>be a legal person, </a:t>
            </a:r>
            <a:r>
              <a:rPr lang="en-GB" sz="1200" b="1" dirty="0">
                <a:solidFill>
                  <a:prstClr val="black"/>
                </a:solidFill>
                <a:latin typeface="Cambria" pitchFamily="18" charset="0"/>
                <a:ea typeface="Times New Roman" panose="02020603050405020304" pitchFamily="18" charset="0"/>
              </a:rPr>
              <a:t>and </a:t>
            </a:r>
            <a:endParaRPr lang="sr-Latn-ME" sz="1200" dirty="0">
              <a:solidFill>
                <a:prstClr val="black"/>
              </a:solidFill>
              <a:latin typeface="Cambria" pitchFamily="18" charset="0"/>
              <a:ea typeface="Times New Roman" panose="02020603050405020304" pitchFamily="18" charset="0"/>
            </a:endParaRPr>
          </a:p>
          <a:p>
            <a:pPr marL="342900" lvl="0" indent="-342900" algn="just">
              <a:spcAft>
                <a:spcPts val="1000"/>
              </a:spcAft>
              <a:buFont typeface="Symbol" panose="05050102010706020507" pitchFamily="18" charset="2"/>
              <a:buChar char=""/>
            </a:pPr>
            <a:r>
              <a:rPr lang="en-GB" sz="1200" dirty="0">
                <a:solidFill>
                  <a:prstClr val="black"/>
                </a:solidFill>
                <a:latin typeface="Cambria" pitchFamily="18" charset="0"/>
                <a:ea typeface="Times New Roman" panose="02020603050405020304" pitchFamily="18" charset="0"/>
              </a:rPr>
              <a:t>be non-profit-making, </a:t>
            </a:r>
            <a:r>
              <a:rPr lang="en-GB" sz="1200" b="1" dirty="0">
                <a:solidFill>
                  <a:prstClr val="black"/>
                </a:solidFill>
                <a:latin typeface="Cambria" pitchFamily="18" charset="0"/>
                <a:ea typeface="Times New Roman" panose="02020603050405020304" pitchFamily="18" charset="0"/>
              </a:rPr>
              <a:t>and</a:t>
            </a:r>
            <a:endParaRPr lang="en-US" sz="1200" dirty="0">
              <a:solidFill>
                <a:prstClr val="black"/>
              </a:solidFill>
              <a:latin typeface="Cambria" pitchFamily="18" charset="0"/>
              <a:ea typeface="Times New Roman" panose="02020603050405020304" pitchFamily="18" charset="0"/>
            </a:endParaRPr>
          </a:p>
          <a:p>
            <a:pPr marL="342900" lvl="0" indent="-342900" algn="just">
              <a:spcAft>
                <a:spcPts val="1000"/>
              </a:spcAft>
              <a:buFont typeface="Symbol" panose="05050102010706020507" pitchFamily="18" charset="2"/>
              <a:buChar char=""/>
            </a:pPr>
            <a:r>
              <a:rPr lang="en-GB" sz="1200" dirty="0">
                <a:solidFill>
                  <a:prstClr val="black"/>
                </a:solidFill>
                <a:latin typeface="Cambria" pitchFamily="18" charset="0"/>
                <a:ea typeface="Times New Roman" panose="02020603050405020304" pitchFamily="18" charset="0"/>
              </a:rPr>
              <a:t>be effectively established in either Montenegro or </a:t>
            </a:r>
            <a:r>
              <a:rPr lang="sr-Latn-ME" sz="1200" dirty="0">
                <a:solidFill>
                  <a:prstClr val="black"/>
                </a:solidFill>
                <a:latin typeface="Cambria" pitchFamily="18" charset="0"/>
                <a:ea typeface="Times New Roman" panose="02020603050405020304" pitchFamily="18" charset="0"/>
              </a:rPr>
              <a:t>Albania</a:t>
            </a:r>
            <a:r>
              <a:rPr lang="en-GB" sz="1200" dirty="0">
                <a:solidFill>
                  <a:prstClr val="black"/>
                </a:solidFill>
                <a:latin typeface="Cambria" pitchFamily="18" charset="0"/>
                <a:ea typeface="Times New Roman" panose="02020603050405020304" pitchFamily="18" charset="0"/>
              </a:rPr>
              <a:t>, </a:t>
            </a:r>
            <a:r>
              <a:rPr lang="en-GB" sz="1200" b="1" dirty="0">
                <a:solidFill>
                  <a:prstClr val="black"/>
                </a:solidFill>
                <a:latin typeface="Cambria" pitchFamily="18" charset="0"/>
                <a:ea typeface="Times New Roman" panose="02020603050405020304" pitchFamily="18" charset="0"/>
              </a:rPr>
              <a:t>and</a:t>
            </a:r>
            <a:endParaRPr lang="en-US" sz="1200" dirty="0">
              <a:solidFill>
                <a:prstClr val="black"/>
              </a:solidFill>
              <a:latin typeface="Cambria" pitchFamily="18" charset="0"/>
              <a:ea typeface="Times New Roman" panose="02020603050405020304" pitchFamily="18" charset="0"/>
            </a:endParaRPr>
          </a:p>
          <a:p>
            <a:pPr marL="342900" lvl="0" indent="-342900" algn="just">
              <a:spcAft>
                <a:spcPts val="1000"/>
              </a:spcAft>
              <a:buFont typeface="Symbol" panose="05050102010706020507" pitchFamily="18" charset="2"/>
              <a:buChar char=""/>
            </a:pPr>
            <a:r>
              <a:rPr lang="en-GB" sz="1200" dirty="0">
                <a:solidFill>
                  <a:prstClr val="black"/>
                </a:solidFill>
                <a:latin typeface="Cambria" pitchFamily="18" charset="0"/>
                <a:ea typeface="Times New Roman" panose="02020603050405020304" pitchFamily="18" charset="0"/>
              </a:rPr>
              <a:t>be directly responsible for the preparation and management of the action with the co-applicant(s) and affiliated entity(</a:t>
            </a:r>
            <a:r>
              <a:rPr lang="en-GB" sz="1200" dirty="0" err="1">
                <a:solidFill>
                  <a:prstClr val="black"/>
                </a:solidFill>
                <a:latin typeface="Cambria" pitchFamily="18" charset="0"/>
                <a:ea typeface="Times New Roman" panose="02020603050405020304" pitchFamily="18" charset="0"/>
              </a:rPr>
              <a:t>ies</a:t>
            </a:r>
            <a:r>
              <a:rPr lang="en-GB" sz="1200" dirty="0">
                <a:solidFill>
                  <a:prstClr val="black"/>
                </a:solidFill>
                <a:latin typeface="Cambria" pitchFamily="18" charset="0"/>
                <a:ea typeface="Times New Roman" panose="02020603050405020304" pitchFamily="18" charset="0"/>
              </a:rPr>
              <a:t>), not acting as an intermediary, </a:t>
            </a:r>
            <a:r>
              <a:rPr lang="en-GB" sz="1200" b="1" dirty="0">
                <a:solidFill>
                  <a:prstClr val="black"/>
                </a:solidFill>
                <a:latin typeface="Cambria" pitchFamily="18" charset="0"/>
                <a:ea typeface="Times New Roman" panose="02020603050405020304" pitchFamily="18" charset="0"/>
              </a:rPr>
              <a:t>and</a:t>
            </a:r>
            <a:endParaRPr lang="en-US" sz="1200" dirty="0">
              <a:solidFill>
                <a:prstClr val="black"/>
              </a:solidFill>
              <a:latin typeface="Cambria" pitchFamily="18" charset="0"/>
              <a:ea typeface="Times New Roman" panose="02020603050405020304" pitchFamily="18" charset="0"/>
            </a:endParaRPr>
          </a:p>
          <a:p>
            <a:pPr marL="342900" lvl="0" indent="-342900" algn="just">
              <a:spcAft>
                <a:spcPts val="1000"/>
              </a:spcAft>
              <a:buFont typeface="Symbol" panose="05050102010706020507" pitchFamily="18" charset="2"/>
              <a:buChar char=""/>
            </a:pPr>
            <a:r>
              <a:rPr lang="en-GB" sz="1200" dirty="0">
                <a:solidFill>
                  <a:prstClr val="black"/>
                </a:solidFill>
                <a:latin typeface="Cambria" pitchFamily="18" charset="0"/>
                <a:ea typeface="Times New Roman" panose="02020603050405020304" pitchFamily="18" charset="0"/>
              </a:rPr>
              <a:t>be one of the following institutions or organisations: </a:t>
            </a:r>
            <a:endParaRPr lang="en-US" sz="1200" dirty="0">
              <a:solidFill>
                <a:prstClr val="black"/>
              </a:solidFill>
              <a:latin typeface="Cambria" pitchFamily="18" charset="0"/>
              <a:ea typeface="Times New Roman" panose="02020603050405020304" pitchFamily="18" charset="0"/>
            </a:endParaRPr>
          </a:p>
          <a:p>
            <a:pPr marL="742950" lvl="1" indent="-285750" algn="just">
              <a:spcAft>
                <a:spcPts val="1000"/>
              </a:spcAft>
              <a:buFont typeface="Wingdings" panose="05000000000000000000" pitchFamily="2" charset="2"/>
              <a:buChar char=""/>
            </a:pPr>
            <a:r>
              <a:rPr lang="en-US" sz="1200" dirty="0">
                <a:solidFill>
                  <a:prstClr val="black"/>
                </a:solidFill>
                <a:latin typeface="Cambria" pitchFamily="18" charset="0"/>
                <a:ea typeface="SimSun" panose="02010600030101010101" pitchFamily="2" charset="-122"/>
              </a:rPr>
              <a:t>Central, regional and local government units (ministries, municipalities, agencies, departments, </a:t>
            </a:r>
            <a:r>
              <a:rPr lang="en-US" sz="1200" dirty="0" err="1">
                <a:solidFill>
                  <a:prstClr val="black"/>
                </a:solidFill>
                <a:latin typeface="Cambria" pitchFamily="18" charset="0"/>
                <a:ea typeface="SimSun" panose="02010600030101010101" pitchFamily="2" charset="-122"/>
              </a:rPr>
              <a:t>etc</a:t>
            </a:r>
            <a:r>
              <a:rPr lang="en-US" sz="1200" dirty="0">
                <a:solidFill>
                  <a:prstClr val="black"/>
                </a:solidFill>
                <a:latin typeface="Cambria" pitchFamily="18" charset="0"/>
                <a:ea typeface="SimSun" panose="02010600030101010101" pitchFamily="2" charset="-122"/>
              </a:rPr>
              <a:t>)</a:t>
            </a:r>
          </a:p>
          <a:p>
            <a:pPr marL="742950" lvl="1" indent="-285750" algn="just">
              <a:spcAft>
                <a:spcPts val="1000"/>
              </a:spcAft>
              <a:buFont typeface="Wingdings" panose="05000000000000000000" pitchFamily="2" charset="2"/>
              <a:buChar char=""/>
            </a:pPr>
            <a:r>
              <a:rPr lang="en-GB" sz="1200" dirty="0">
                <a:solidFill>
                  <a:prstClr val="black"/>
                </a:solidFill>
                <a:latin typeface="Cambria" pitchFamily="18" charset="0"/>
                <a:ea typeface="SimSun" panose="02010600030101010101" pitchFamily="2" charset="-122"/>
              </a:rPr>
              <a:t>Tourism and cultural organizations</a:t>
            </a:r>
            <a:r>
              <a:rPr lang="sr-Latn-ME" sz="1200" dirty="0">
                <a:solidFill>
                  <a:prstClr val="black"/>
                </a:solidFill>
                <a:latin typeface="Cambria" pitchFamily="18" charset="0"/>
                <a:ea typeface="SimSun" panose="02010600030101010101" pitchFamily="2" charset="-122"/>
              </a:rPr>
              <a:t>,</a:t>
            </a:r>
            <a:endParaRPr lang="en-US" sz="1200" dirty="0">
              <a:solidFill>
                <a:prstClr val="black"/>
              </a:solidFill>
              <a:latin typeface="Cambria" pitchFamily="18" charset="0"/>
              <a:ea typeface="Times New Roman" panose="02020603050405020304" pitchFamily="18" charset="0"/>
            </a:endParaRPr>
          </a:p>
          <a:p>
            <a:pPr marL="742950" lvl="1" indent="-285750" algn="just">
              <a:spcAft>
                <a:spcPts val="1000"/>
              </a:spcAft>
              <a:buFont typeface="Wingdings" panose="05000000000000000000" pitchFamily="2" charset="2"/>
              <a:buChar char=""/>
            </a:pPr>
            <a:r>
              <a:rPr lang="en-GB" sz="1200" dirty="0">
                <a:solidFill>
                  <a:prstClr val="black"/>
                </a:solidFill>
                <a:latin typeface="Cambria" pitchFamily="18" charset="0"/>
                <a:ea typeface="SimSun" panose="02010600030101010101" pitchFamily="2" charset="-122"/>
              </a:rPr>
              <a:t>Associations of municipalities,</a:t>
            </a:r>
            <a:endParaRPr lang="en-US" sz="1200" dirty="0">
              <a:solidFill>
                <a:prstClr val="black"/>
              </a:solidFill>
              <a:latin typeface="Cambria" pitchFamily="18" charset="0"/>
              <a:ea typeface="Times New Roman" panose="02020603050405020304" pitchFamily="18" charset="0"/>
            </a:endParaRPr>
          </a:p>
          <a:p>
            <a:pPr marL="742950" lvl="1" indent="-285750" algn="just">
              <a:spcAft>
                <a:spcPts val="1000"/>
              </a:spcAft>
              <a:buFont typeface="Wingdings" panose="05000000000000000000" pitchFamily="2" charset="2"/>
              <a:buChar char=""/>
            </a:pPr>
            <a:r>
              <a:rPr lang="en-GB" sz="1200" dirty="0">
                <a:solidFill>
                  <a:prstClr val="black"/>
                </a:solidFill>
                <a:latin typeface="Cambria" pitchFamily="18" charset="0"/>
                <a:ea typeface="SimSun" panose="02010600030101010101" pitchFamily="2" charset="-122"/>
              </a:rPr>
              <a:t>Development agencies,</a:t>
            </a:r>
            <a:endParaRPr lang="en-US" sz="1200" dirty="0">
              <a:solidFill>
                <a:prstClr val="black"/>
              </a:solidFill>
              <a:latin typeface="Cambria" pitchFamily="18" charset="0"/>
              <a:ea typeface="Times New Roman" panose="02020603050405020304" pitchFamily="18" charset="0"/>
            </a:endParaRPr>
          </a:p>
          <a:p>
            <a:pPr marL="742950" lvl="1" indent="-285750" algn="just">
              <a:spcAft>
                <a:spcPts val="1000"/>
              </a:spcAft>
              <a:buFont typeface="Wingdings" panose="05000000000000000000" pitchFamily="2" charset="2"/>
              <a:buChar char=""/>
            </a:pPr>
            <a:r>
              <a:rPr lang="en-GB" sz="1200" dirty="0">
                <a:solidFill>
                  <a:prstClr val="black"/>
                </a:solidFill>
                <a:latin typeface="Cambria" pitchFamily="18" charset="0"/>
                <a:ea typeface="SimSun" panose="02010600030101010101" pitchFamily="2" charset="-122"/>
              </a:rPr>
              <a:t>Local business support organizations,</a:t>
            </a:r>
            <a:endParaRPr lang="en-US" sz="1200" dirty="0">
              <a:solidFill>
                <a:prstClr val="black"/>
              </a:solidFill>
              <a:latin typeface="Cambria" pitchFamily="18" charset="0"/>
              <a:ea typeface="Times New Roman" panose="02020603050405020304" pitchFamily="18" charset="0"/>
            </a:endParaRPr>
          </a:p>
          <a:p>
            <a:pPr marL="742950" lvl="1" indent="-285750" algn="just">
              <a:spcAft>
                <a:spcPts val="1000"/>
              </a:spcAft>
              <a:buFont typeface="Wingdings" panose="05000000000000000000" pitchFamily="2" charset="2"/>
              <a:buChar char=""/>
            </a:pPr>
            <a:r>
              <a:rPr lang="en-GB" sz="1200" dirty="0">
                <a:solidFill>
                  <a:prstClr val="black"/>
                </a:solidFill>
                <a:latin typeface="Cambria" pitchFamily="18" charset="0"/>
                <a:ea typeface="SimSun" panose="02010600030101010101" pitchFamily="2" charset="-122"/>
              </a:rPr>
              <a:t>NGOs,</a:t>
            </a:r>
            <a:endParaRPr lang="en-US" sz="1200" dirty="0">
              <a:solidFill>
                <a:prstClr val="black"/>
              </a:solidFill>
              <a:latin typeface="Cambria" pitchFamily="18" charset="0"/>
              <a:ea typeface="Times New Roman" panose="02020603050405020304" pitchFamily="18" charset="0"/>
            </a:endParaRPr>
          </a:p>
          <a:p>
            <a:pPr marL="742950" lvl="1" indent="-285750" algn="just">
              <a:spcAft>
                <a:spcPts val="1000"/>
              </a:spcAft>
              <a:buFont typeface="Wingdings" panose="05000000000000000000" pitchFamily="2" charset="2"/>
              <a:buChar char=""/>
            </a:pPr>
            <a:r>
              <a:rPr lang="en-GB" sz="1200" dirty="0">
                <a:solidFill>
                  <a:prstClr val="black"/>
                </a:solidFill>
                <a:latin typeface="Cambria" pitchFamily="18" charset="0"/>
                <a:ea typeface="SimSun" panose="02010600030101010101" pitchFamily="2" charset="-122"/>
              </a:rPr>
              <a:t>Public and private bodies supporting the workforce,</a:t>
            </a:r>
            <a:endParaRPr lang="en-US" sz="1200" dirty="0">
              <a:solidFill>
                <a:prstClr val="black"/>
              </a:solidFill>
              <a:latin typeface="Cambria" pitchFamily="18" charset="0"/>
              <a:ea typeface="Times New Roman" panose="02020603050405020304" pitchFamily="18" charset="0"/>
            </a:endParaRPr>
          </a:p>
          <a:p>
            <a:pPr marL="742950" lvl="1" indent="-285750" algn="just">
              <a:spcAft>
                <a:spcPts val="1000"/>
              </a:spcAft>
              <a:buFont typeface="Wingdings" panose="05000000000000000000" pitchFamily="2" charset="2"/>
              <a:buChar char=""/>
            </a:pPr>
            <a:r>
              <a:rPr lang="en-GB" sz="1200" dirty="0">
                <a:solidFill>
                  <a:prstClr val="black"/>
                </a:solidFill>
                <a:latin typeface="Cambria" pitchFamily="18" charset="0"/>
                <a:ea typeface="SimSun" panose="02010600030101010101" pitchFamily="2" charset="-122"/>
              </a:rPr>
              <a:t>Vocational and technical training institutions,</a:t>
            </a:r>
            <a:endParaRPr lang="en-US" sz="1200" dirty="0">
              <a:solidFill>
                <a:prstClr val="black"/>
              </a:solidFill>
              <a:latin typeface="Cambria" pitchFamily="18" charset="0"/>
              <a:ea typeface="Times New Roman" panose="02020603050405020304" pitchFamily="18" charset="0"/>
            </a:endParaRPr>
          </a:p>
          <a:p>
            <a:pPr marL="742950" lvl="1" indent="-285750" algn="just">
              <a:spcAft>
                <a:spcPts val="1000"/>
              </a:spcAft>
              <a:buFont typeface="Wingdings" panose="05000000000000000000" pitchFamily="2" charset="2"/>
              <a:buChar char=""/>
            </a:pPr>
            <a:r>
              <a:rPr lang="en-GB" sz="1200" dirty="0">
                <a:solidFill>
                  <a:prstClr val="black"/>
                </a:solidFill>
                <a:latin typeface="Cambria" pitchFamily="18" charset="0"/>
                <a:ea typeface="SimSun" panose="02010600030101010101" pitchFamily="2" charset="-122"/>
              </a:rPr>
              <a:t>Bodies and organization for nature protection,</a:t>
            </a:r>
            <a:endParaRPr lang="en-US" sz="1200" dirty="0">
              <a:solidFill>
                <a:prstClr val="black"/>
              </a:solidFill>
              <a:latin typeface="Cambria" pitchFamily="18" charset="0"/>
              <a:ea typeface="Times New Roman" panose="02020603050405020304" pitchFamily="18" charset="0"/>
            </a:endParaRPr>
          </a:p>
          <a:p>
            <a:pPr marL="742950" lvl="1" indent="-285750" algn="just">
              <a:spcAft>
                <a:spcPts val="1000"/>
              </a:spcAft>
              <a:buFont typeface="Wingdings" panose="05000000000000000000" pitchFamily="2" charset="2"/>
              <a:buChar char=""/>
            </a:pPr>
            <a:r>
              <a:rPr lang="en-GB" sz="1200" dirty="0">
                <a:solidFill>
                  <a:prstClr val="black"/>
                </a:solidFill>
                <a:latin typeface="Cambria" pitchFamily="18" charset="0"/>
                <a:ea typeface="SimSun" panose="02010600030101010101" pitchFamily="2" charset="-122"/>
              </a:rPr>
              <a:t>Schools, colleges, universities and research </a:t>
            </a:r>
            <a:r>
              <a:rPr lang="en-GB" sz="1200" dirty="0" err="1">
                <a:solidFill>
                  <a:prstClr val="black"/>
                </a:solidFill>
                <a:latin typeface="Cambria" pitchFamily="18" charset="0"/>
                <a:ea typeface="SimSun" panose="02010600030101010101" pitchFamily="2" charset="-122"/>
              </a:rPr>
              <a:t>centers</a:t>
            </a:r>
            <a:r>
              <a:rPr lang="en-GB" sz="1200" dirty="0">
                <a:solidFill>
                  <a:prstClr val="black"/>
                </a:solidFill>
                <a:latin typeface="Cambria" pitchFamily="18" charset="0"/>
                <a:ea typeface="SimSun" panose="02010600030101010101" pitchFamily="2" charset="-122"/>
              </a:rPr>
              <a:t> including vocations and technical training institutions.</a:t>
            </a:r>
            <a:endParaRPr lang="sr-Latn-ME" sz="1200" dirty="0">
              <a:solidFill>
                <a:prstClr val="black"/>
              </a:solidFill>
              <a:latin typeface="Cambria" pitchFamily="18" charset="0"/>
              <a:ea typeface="SimSun" panose="02010600030101010101" pitchFamily="2" charset="-122"/>
            </a:endParaRPr>
          </a:p>
        </p:txBody>
      </p:sp>
    </p:spTree>
    <p:extLst>
      <p:ext uri="{BB962C8B-B14F-4D97-AF65-F5344CB8AC3E}">
        <p14:creationId xmlns:p14="http://schemas.microsoft.com/office/powerpoint/2010/main" val="17359497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9200" y="-1033760"/>
            <a:ext cx="7848600" cy="760208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r-Latn-ME" sz="2000" b="1" i="0" u="none" strike="noStrike" kern="0" cap="none" spc="0" normalizeH="0" baseline="0" noProof="0" dirty="0">
              <a:ln>
                <a:noFill/>
              </a:ln>
              <a:solidFill>
                <a:prstClr val="black"/>
              </a:solidFill>
              <a:effectLst/>
              <a:uLnTx/>
              <a:uFillTx/>
              <a:latin typeface="Cambria" pitchFamily="18" charset="0"/>
            </a:endParaRPr>
          </a:p>
          <a:p>
            <a:pPr marL="0" marR="0" lvl="0" indent="0" algn="ctr" defTabSz="914400" eaLnBrk="1" fontAlgn="auto" latinLnBrk="0" hangingPunct="1">
              <a:lnSpc>
                <a:spcPct val="100000"/>
              </a:lnSpc>
              <a:spcBef>
                <a:spcPts val="0"/>
              </a:spcBef>
              <a:spcAft>
                <a:spcPts val="0"/>
              </a:spcAft>
              <a:buClrTx/>
              <a:buSzTx/>
              <a:buFontTx/>
              <a:buNone/>
              <a:tabLst/>
              <a:defRPr/>
            </a:pPr>
            <a:endParaRPr lang="sr-Latn-ME" sz="2000" b="1" kern="0" dirty="0">
              <a:solidFill>
                <a:prstClr val="black"/>
              </a:solidFill>
              <a:latin typeface="Cambria" pitchFamily="18" charset="0"/>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sr-Latn-ME" sz="1400" b="1" i="0" u="none" strike="noStrike" kern="0" cap="none" spc="0" normalizeH="0" baseline="0" noProof="0" dirty="0">
              <a:ln>
                <a:noFill/>
              </a:ln>
              <a:solidFill>
                <a:prstClr val="black"/>
              </a:solidFill>
              <a:effectLst/>
              <a:uLnTx/>
              <a:uFillTx/>
              <a:latin typeface="Cambria" pitchFamily="18" charset="0"/>
            </a:endParaRPr>
          </a:p>
          <a:p>
            <a:pPr marL="0" marR="0" lvl="0" indent="0" algn="ctr" defTabSz="914400" eaLnBrk="1" fontAlgn="auto" latinLnBrk="0" hangingPunct="1">
              <a:lnSpc>
                <a:spcPct val="100000"/>
              </a:lnSpc>
              <a:spcBef>
                <a:spcPts val="0"/>
              </a:spcBef>
              <a:spcAft>
                <a:spcPts val="0"/>
              </a:spcAft>
              <a:buClrTx/>
              <a:buSzTx/>
              <a:buFontTx/>
              <a:buNone/>
              <a:tabLst/>
              <a:defRPr/>
            </a:pPr>
            <a:endParaRPr lang="sr-Latn-ME" sz="1400" b="1" kern="0" dirty="0">
              <a:solidFill>
                <a:prstClr val="black"/>
              </a:solidFill>
              <a:latin typeface="Cambria" pitchFamily="18"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b="1" i="0" u="none" strike="noStrike" kern="0" cap="none" spc="0" normalizeH="0" baseline="0" noProof="0" dirty="0">
                <a:ln>
                  <a:noFill/>
                </a:ln>
                <a:solidFill>
                  <a:prstClr val="black"/>
                </a:solidFill>
                <a:effectLst/>
                <a:uLnTx/>
                <a:uFillTx/>
                <a:latin typeface="Cambria" pitchFamily="18" charset="0"/>
              </a:rPr>
              <a:t>Eligible</a:t>
            </a:r>
            <a:r>
              <a:rPr kumimoji="0" lang="en-GB" b="1" i="0" u="none" strike="noStrike" kern="0" cap="none" spc="0" normalizeH="0" noProof="0" dirty="0">
                <a:ln>
                  <a:noFill/>
                </a:ln>
                <a:solidFill>
                  <a:prstClr val="black"/>
                </a:solidFill>
                <a:effectLst/>
                <a:uLnTx/>
                <a:uFillTx/>
                <a:latin typeface="Cambria" pitchFamily="18" charset="0"/>
              </a:rPr>
              <a:t> actions</a:t>
            </a:r>
          </a:p>
          <a:p>
            <a:pPr marL="0" marR="0" lvl="0" indent="0" algn="just"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prstClr val="black"/>
                </a:solidFill>
                <a:effectLst/>
                <a:uLnTx/>
                <a:uFillTx/>
                <a:latin typeface="Cambria" pitchFamily="18" charset="0"/>
              </a:rPr>
              <a:t>Actions or operations selected under this cross-border cooperation programme shall deliver clear cross-border impacts and benefits, that is, they must:</a:t>
            </a:r>
            <a:endParaRPr kumimoji="0" lang="en-US" sz="1400" b="0" i="0" u="none" strike="noStrike" kern="0" cap="none" spc="0" normalizeH="0" baseline="0" noProof="0" dirty="0">
              <a:ln>
                <a:noFill/>
              </a:ln>
              <a:solidFill>
                <a:prstClr val="black"/>
              </a:solidFill>
              <a:effectLst/>
              <a:uLnTx/>
              <a:uFillTx/>
              <a:latin typeface="Cambria" pitchFamily="18" charset="0"/>
            </a:endParaRPr>
          </a:p>
          <a:p>
            <a:pPr marL="285750" marR="0" lvl="0" indent="-285750" algn="just"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0" cap="none" spc="0" normalizeH="0" baseline="0" noProof="0" dirty="0">
                <a:ln>
                  <a:noFill/>
                </a:ln>
                <a:solidFill>
                  <a:prstClr val="black"/>
                </a:solidFill>
                <a:effectLst/>
                <a:uLnTx/>
                <a:uFillTx/>
                <a:latin typeface="Cambria" pitchFamily="18" charset="0"/>
              </a:rPr>
              <a:t>take place in the specific programme area of Montenegro and/or </a:t>
            </a:r>
            <a:r>
              <a:rPr kumimoji="0" lang="sr-Latn-ME" sz="1400" b="0" i="0" u="none" strike="noStrike" kern="0" cap="none" spc="0" normalizeH="0" baseline="0" noProof="0" dirty="0">
                <a:ln>
                  <a:noFill/>
                </a:ln>
                <a:solidFill>
                  <a:prstClr val="black"/>
                </a:solidFill>
                <a:effectLst/>
                <a:uLnTx/>
                <a:uFillTx/>
                <a:latin typeface="Cambria" pitchFamily="18" charset="0"/>
              </a:rPr>
              <a:t>Albania</a:t>
            </a:r>
            <a:r>
              <a:rPr kumimoji="0" lang="en-GB" sz="1400" b="0" i="0" u="none" strike="noStrike" kern="0" cap="none" spc="0" normalizeH="0" baseline="0" noProof="0" dirty="0">
                <a:ln>
                  <a:noFill/>
                </a:ln>
                <a:solidFill>
                  <a:prstClr val="black"/>
                </a:solidFill>
                <a:effectLst/>
                <a:uLnTx/>
                <a:uFillTx/>
                <a:latin typeface="Cambria" pitchFamily="18" charset="0"/>
              </a:rPr>
              <a:t>;</a:t>
            </a:r>
            <a:endParaRPr lang="sr-Latn-ME" sz="1400" kern="0" noProof="0" dirty="0">
              <a:solidFill>
                <a:prstClr val="black"/>
              </a:solidFill>
              <a:latin typeface="Cambria" pitchFamily="18" charset="0"/>
            </a:endParaRPr>
          </a:p>
          <a:p>
            <a:pPr marL="285750" marR="0" lvl="0" indent="-285750" algn="just"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0" cap="none" spc="0" normalizeH="0" baseline="0" noProof="0" dirty="0">
                <a:ln>
                  <a:noFill/>
                </a:ln>
                <a:solidFill>
                  <a:prstClr val="black"/>
                </a:solidFill>
                <a:effectLst/>
                <a:uLnTx/>
                <a:uFillTx/>
                <a:latin typeface="Cambria" pitchFamily="18" charset="0"/>
              </a:rPr>
              <a:t>have cross-border impacts and benefits in parts of the programme area of Montenegro and </a:t>
            </a:r>
            <a:r>
              <a:rPr kumimoji="0" lang="sr-Latn-ME" sz="1400" b="0" i="0" u="none" strike="noStrike" kern="0" cap="none" spc="0" normalizeH="0" baseline="0" noProof="0" dirty="0">
                <a:ln>
                  <a:noFill/>
                </a:ln>
                <a:solidFill>
                  <a:prstClr val="black"/>
                </a:solidFill>
                <a:effectLst/>
                <a:uLnTx/>
                <a:uFillTx/>
                <a:latin typeface="Cambria" pitchFamily="18" charset="0"/>
              </a:rPr>
              <a:t>Albania</a:t>
            </a:r>
            <a:r>
              <a:rPr kumimoji="0" lang="en-GB" sz="1400" b="0" i="0" u="none" strike="noStrike" kern="0" cap="none" spc="0" normalizeH="0" baseline="0" noProof="0" dirty="0">
                <a:ln>
                  <a:noFill/>
                </a:ln>
                <a:solidFill>
                  <a:prstClr val="black"/>
                </a:solidFill>
                <a:effectLst/>
                <a:uLnTx/>
                <a:uFillTx/>
                <a:latin typeface="Cambria" pitchFamily="18" charset="0"/>
              </a:rPr>
              <a:t>;</a:t>
            </a:r>
            <a:endParaRPr kumimoji="0" lang="en-US" sz="1400" b="0" i="0" u="none" strike="noStrike" kern="0" cap="none" spc="0" normalizeH="0" baseline="0" noProof="0" dirty="0">
              <a:ln>
                <a:noFill/>
              </a:ln>
              <a:solidFill>
                <a:prstClr val="black"/>
              </a:solidFill>
              <a:effectLst/>
              <a:uLnTx/>
              <a:uFillTx/>
              <a:latin typeface="Cambria" pitchFamily="18" charset="0"/>
            </a:endParaRPr>
          </a:p>
          <a:p>
            <a:pPr marL="285750" marR="0" lvl="0" indent="-285750" algn="just"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0" cap="none" spc="0" normalizeH="0" baseline="0" noProof="0" dirty="0">
                <a:ln>
                  <a:noFill/>
                </a:ln>
                <a:solidFill>
                  <a:prstClr val="black"/>
                </a:solidFill>
                <a:effectLst/>
                <a:uLnTx/>
                <a:uFillTx/>
                <a:latin typeface="Cambria" pitchFamily="18" charset="0"/>
              </a:rPr>
              <a:t>foresee cooperation of the cross-border applicant and co-applicant(s) in both:</a:t>
            </a:r>
            <a:endParaRPr kumimoji="0" lang="en-US" sz="1400" b="0" i="0" u="none" strike="noStrike" kern="0" cap="none" spc="0" normalizeH="0" baseline="0" noProof="0" dirty="0">
              <a:ln>
                <a:noFill/>
              </a:ln>
              <a:solidFill>
                <a:prstClr val="black"/>
              </a:solidFill>
              <a:effectLst/>
              <a:uLnTx/>
              <a:uFillTx/>
              <a:latin typeface="Cambria" pitchFamily="18" charset="0"/>
            </a:endParaRPr>
          </a:p>
          <a:p>
            <a:pPr marL="0" marR="0" lvl="1" indent="0" algn="just" defTabSz="914400" eaLnBrk="1" fontAlgn="auto" latinLnBrk="0" hangingPunct="1">
              <a:lnSpc>
                <a:spcPct val="100000"/>
              </a:lnSpc>
              <a:spcBef>
                <a:spcPts val="0"/>
              </a:spcBef>
              <a:spcAft>
                <a:spcPts val="0"/>
              </a:spcAft>
              <a:buClrTx/>
              <a:buSzTx/>
              <a:buFontTx/>
              <a:buNone/>
              <a:tabLst/>
              <a:defRPr/>
            </a:pPr>
            <a:r>
              <a:rPr kumimoji="0" lang="sr-Latn-ME" sz="1400" b="1" i="0" strike="noStrike" kern="0" cap="none" spc="0" normalizeH="0" baseline="0" noProof="0" dirty="0">
                <a:ln>
                  <a:noFill/>
                </a:ln>
                <a:solidFill>
                  <a:prstClr val="black"/>
                </a:solidFill>
                <a:effectLst/>
                <a:uLnTx/>
                <a:uFillTx/>
                <a:latin typeface="Cambria" pitchFamily="18" charset="0"/>
              </a:rPr>
              <a:t>	</a:t>
            </a:r>
            <a:r>
              <a:rPr kumimoji="0" lang="en-GB" sz="1400" b="1" i="0" u="sng" strike="noStrike" kern="0" cap="none" spc="0" normalizeH="0" baseline="0" noProof="0" dirty="0">
                <a:ln>
                  <a:noFill/>
                </a:ln>
                <a:solidFill>
                  <a:prstClr val="black"/>
                </a:solidFill>
                <a:effectLst/>
                <a:uLnTx/>
                <a:uFillTx/>
                <a:latin typeface="Cambria" pitchFamily="18" charset="0"/>
              </a:rPr>
              <a:t>joint</a:t>
            </a:r>
            <a:r>
              <a:rPr kumimoji="0" lang="en-GB" sz="1400" b="0" i="0" u="sng" strike="noStrike" kern="0" cap="none" spc="0" normalizeH="0" baseline="0" noProof="0" dirty="0">
                <a:ln>
                  <a:noFill/>
                </a:ln>
                <a:solidFill>
                  <a:prstClr val="black"/>
                </a:solidFill>
                <a:effectLst/>
                <a:uLnTx/>
                <a:uFillTx/>
                <a:latin typeface="Cambria" pitchFamily="18" charset="0"/>
              </a:rPr>
              <a:t> </a:t>
            </a:r>
            <a:r>
              <a:rPr kumimoji="0" lang="en-GB" sz="1400" b="1" i="0" u="sng" strike="noStrike" kern="0" cap="none" spc="0" normalizeH="0" baseline="0" noProof="0" dirty="0">
                <a:ln>
                  <a:noFill/>
                </a:ln>
                <a:solidFill>
                  <a:prstClr val="black"/>
                </a:solidFill>
                <a:effectLst/>
                <a:uLnTx/>
                <a:uFillTx/>
                <a:latin typeface="Cambria" pitchFamily="18" charset="0"/>
              </a:rPr>
              <a:t>development</a:t>
            </a:r>
            <a:r>
              <a:rPr kumimoji="0" lang="en-GB" sz="1400" b="0" i="0" u="none" strike="noStrike" kern="0" cap="none" spc="0" normalizeH="0" baseline="0" noProof="0" dirty="0">
                <a:ln>
                  <a:noFill/>
                </a:ln>
                <a:solidFill>
                  <a:prstClr val="black"/>
                </a:solidFill>
                <a:effectLst/>
                <a:uLnTx/>
                <a:uFillTx/>
                <a:latin typeface="Cambria" pitchFamily="18" charset="0"/>
              </a:rPr>
              <a:t>: applicant and co-applicant(s) cooperate in designing the </a:t>
            </a:r>
            <a:r>
              <a:rPr kumimoji="0" lang="sr-Latn-ME" sz="1400" b="0" i="0" u="none" strike="noStrike" kern="0" cap="none" spc="0" normalizeH="0" baseline="0" noProof="0" dirty="0">
                <a:ln>
                  <a:noFill/>
                </a:ln>
                <a:solidFill>
                  <a:prstClr val="black"/>
                </a:solidFill>
                <a:effectLst/>
                <a:uLnTx/>
                <a:uFillTx/>
                <a:latin typeface="Cambria" pitchFamily="18" charset="0"/>
              </a:rPr>
              <a:t>	</a:t>
            </a:r>
            <a:r>
              <a:rPr kumimoji="0" lang="en-GB" sz="1400" b="0" i="0" u="none" strike="noStrike" kern="0" cap="none" spc="0" normalizeH="0" baseline="0" noProof="0" dirty="0">
                <a:ln>
                  <a:noFill/>
                </a:ln>
                <a:solidFill>
                  <a:prstClr val="black"/>
                </a:solidFill>
                <a:effectLst/>
                <a:uLnTx/>
                <a:uFillTx/>
                <a:latin typeface="Cambria" pitchFamily="18" charset="0"/>
              </a:rPr>
              <a:t>action, </a:t>
            </a:r>
            <a:r>
              <a:rPr kumimoji="0" lang="sr-Latn-ME" sz="1400" b="0" i="0" u="none" strike="noStrike" kern="0" cap="none" spc="0" normalizeH="0" baseline="0" noProof="0" dirty="0">
                <a:ln>
                  <a:noFill/>
                </a:ln>
                <a:solidFill>
                  <a:prstClr val="black"/>
                </a:solidFill>
                <a:effectLst/>
                <a:uLnTx/>
                <a:uFillTx/>
                <a:latin typeface="Cambria" pitchFamily="18" charset="0"/>
              </a:rPr>
              <a:t>	</a:t>
            </a:r>
            <a:r>
              <a:rPr kumimoji="0" lang="en-GB" sz="1400" b="0" i="0" u="none" strike="noStrike" kern="0" cap="none" spc="0" normalizeH="0" baseline="0" noProof="0" dirty="0">
                <a:ln>
                  <a:noFill/>
                </a:ln>
                <a:solidFill>
                  <a:prstClr val="black"/>
                </a:solidFill>
                <a:effectLst/>
                <a:uLnTx/>
                <a:uFillTx/>
                <a:latin typeface="Cambria" pitchFamily="18" charset="0"/>
              </a:rPr>
              <a:t>filling in a joint application form and drawing up their respective </a:t>
            </a:r>
            <a:r>
              <a:rPr kumimoji="0" lang="sr-Latn-ME" sz="1400" b="0" i="0" u="none" strike="noStrike" kern="0" cap="none" spc="0" normalizeH="0" baseline="0" noProof="0" dirty="0">
                <a:ln>
                  <a:noFill/>
                </a:ln>
                <a:solidFill>
                  <a:prstClr val="black"/>
                </a:solidFill>
                <a:effectLst/>
                <a:uLnTx/>
                <a:uFillTx/>
                <a:latin typeface="Cambria" pitchFamily="18" charset="0"/>
              </a:rPr>
              <a:t>	</a:t>
            </a:r>
            <a:r>
              <a:rPr kumimoji="0" lang="en-GB" sz="1400" b="0" i="0" u="none" strike="noStrike" kern="0" cap="none" spc="0" normalizeH="0" baseline="0" noProof="0" dirty="0">
                <a:ln>
                  <a:noFill/>
                </a:ln>
                <a:solidFill>
                  <a:prstClr val="black"/>
                </a:solidFill>
                <a:effectLst/>
                <a:uLnTx/>
                <a:uFillTx/>
                <a:latin typeface="Cambria" pitchFamily="18" charset="0"/>
              </a:rPr>
              <a:t>budget; </a:t>
            </a:r>
            <a:endParaRPr kumimoji="0" lang="en-US" sz="1400" b="0" i="0" u="none" strike="noStrike" kern="0" cap="none" spc="0" normalizeH="0" baseline="0" noProof="0" dirty="0">
              <a:ln>
                <a:noFill/>
              </a:ln>
              <a:solidFill>
                <a:prstClr val="black"/>
              </a:solidFill>
              <a:effectLst/>
              <a:uLnTx/>
              <a:uFillTx/>
              <a:latin typeface="Cambria" pitchFamily="18" charset="0"/>
            </a:endParaRPr>
          </a:p>
          <a:p>
            <a:pPr marL="0" marR="0" lvl="1" indent="0" algn="just" defTabSz="914400" eaLnBrk="1" fontAlgn="auto" latinLnBrk="0" hangingPunct="1">
              <a:lnSpc>
                <a:spcPct val="100000"/>
              </a:lnSpc>
              <a:spcBef>
                <a:spcPts val="0"/>
              </a:spcBef>
              <a:spcAft>
                <a:spcPts val="0"/>
              </a:spcAft>
              <a:buClrTx/>
              <a:buSzTx/>
              <a:buFontTx/>
              <a:buNone/>
              <a:tabLst/>
              <a:defRPr/>
            </a:pPr>
            <a:r>
              <a:rPr kumimoji="0" lang="sr-Latn-ME" sz="1400" b="1" i="0" strike="noStrike" kern="0" cap="none" spc="0" normalizeH="0" baseline="0" noProof="0" dirty="0">
                <a:ln>
                  <a:noFill/>
                </a:ln>
                <a:solidFill>
                  <a:prstClr val="black"/>
                </a:solidFill>
                <a:effectLst/>
                <a:uLnTx/>
                <a:uFillTx/>
                <a:latin typeface="Cambria" pitchFamily="18" charset="0"/>
              </a:rPr>
              <a:t>	</a:t>
            </a:r>
            <a:r>
              <a:rPr kumimoji="0" lang="en-GB" sz="1400" b="1" i="0" u="sng" strike="noStrike" kern="0" cap="none" spc="0" normalizeH="0" baseline="0" noProof="0" dirty="0">
                <a:ln>
                  <a:noFill/>
                </a:ln>
                <a:solidFill>
                  <a:prstClr val="black"/>
                </a:solidFill>
                <a:effectLst/>
                <a:uLnTx/>
                <a:uFillTx/>
                <a:latin typeface="Cambria" pitchFamily="18" charset="0"/>
              </a:rPr>
              <a:t>joint implementation</a:t>
            </a:r>
            <a:r>
              <a:rPr kumimoji="0" lang="en-GB" sz="1400" b="0" i="0" u="none" strike="noStrike" kern="0" cap="none" spc="0" normalizeH="0" baseline="0" noProof="0" dirty="0">
                <a:ln>
                  <a:noFill/>
                </a:ln>
                <a:solidFill>
                  <a:prstClr val="black"/>
                </a:solidFill>
                <a:effectLst/>
                <a:uLnTx/>
                <a:uFillTx/>
                <a:latin typeface="Cambria" pitchFamily="18" charset="0"/>
              </a:rPr>
              <a:t>: grant beneficiaries coordinate, in the frame of the </a:t>
            </a:r>
            <a:r>
              <a:rPr kumimoji="0" lang="sr-Latn-ME" sz="1400" b="0" i="0" u="none" strike="noStrike" kern="0" cap="none" spc="0" normalizeH="0" baseline="0" noProof="0" dirty="0">
                <a:ln>
                  <a:noFill/>
                </a:ln>
                <a:solidFill>
                  <a:prstClr val="black"/>
                </a:solidFill>
                <a:effectLst/>
                <a:uLnTx/>
                <a:uFillTx/>
                <a:latin typeface="Cambria" pitchFamily="18" charset="0"/>
              </a:rPr>
              <a:t>	</a:t>
            </a:r>
            <a:r>
              <a:rPr kumimoji="0" lang="en-GB" sz="1400" b="0" i="0" u="none" strike="noStrike" kern="0" cap="none" spc="0" normalizeH="0" baseline="0" noProof="0" dirty="0">
                <a:ln>
                  <a:noFill/>
                </a:ln>
                <a:solidFill>
                  <a:prstClr val="black"/>
                </a:solidFill>
                <a:effectLst/>
                <a:uLnTx/>
                <a:uFillTx/>
                <a:latin typeface="Cambria" pitchFamily="18" charset="0"/>
              </a:rPr>
              <a:t>operation, </a:t>
            </a:r>
            <a:r>
              <a:rPr kumimoji="0" lang="sr-Latn-ME" sz="1400" b="0" i="0" u="none" strike="noStrike" kern="0" cap="none" spc="0" normalizeH="0" baseline="0" noProof="0" dirty="0">
                <a:ln>
                  <a:noFill/>
                </a:ln>
                <a:solidFill>
                  <a:prstClr val="black"/>
                </a:solidFill>
                <a:effectLst/>
                <a:uLnTx/>
                <a:uFillTx/>
                <a:latin typeface="Cambria" pitchFamily="18" charset="0"/>
              </a:rPr>
              <a:t>	</a:t>
            </a:r>
            <a:r>
              <a:rPr kumimoji="0" lang="en-GB" sz="1400" b="0" i="0" u="none" strike="noStrike" kern="0" cap="none" spc="0" normalizeH="0" baseline="0" noProof="0" dirty="0">
                <a:ln>
                  <a:noFill/>
                </a:ln>
                <a:solidFill>
                  <a:prstClr val="black"/>
                </a:solidFill>
                <a:effectLst/>
                <a:uLnTx/>
                <a:uFillTx/>
                <a:latin typeface="Cambria" pitchFamily="18" charset="0"/>
              </a:rPr>
              <a:t>their activities across the border, and carry out most of the project </a:t>
            </a:r>
            <a:r>
              <a:rPr kumimoji="0" lang="sr-Latn-ME" sz="1400" b="0" i="0" u="none" strike="noStrike" kern="0" cap="none" spc="0" normalizeH="0" baseline="0" noProof="0" dirty="0">
                <a:ln>
                  <a:noFill/>
                </a:ln>
                <a:solidFill>
                  <a:prstClr val="black"/>
                </a:solidFill>
                <a:effectLst/>
                <a:uLnTx/>
                <a:uFillTx/>
                <a:latin typeface="Cambria" pitchFamily="18" charset="0"/>
              </a:rPr>
              <a:t>	</a:t>
            </a:r>
            <a:r>
              <a:rPr kumimoji="0" lang="en-GB" sz="1400" b="0" i="0" u="none" strike="noStrike" kern="0" cap="none" spc="0" normalizeH="0" baseline="0" noProof="0" dirty="0">
                <a:ln>
                  <a:noFill/>
                </a:ln>
                <a:solidFill>
                  <a:prstClr val="black"/>
                </a:solidFill>
                <a:effectLst/>
                <a:uLnTx/>
                <a:uFillTx/>
                <a:latin typeface="Cambria" pitchFamily="18" charset="0"/>
              </a:rPr>
              <a:t>activities together and </a:t>
            </a:r>
            <a:r>
              <a:rPr kumimoji="0" lang="sr-Latn-ME" sz="1400" b="0" i="0" u="none" strike="noStrike" kern="0" cap="none" spc="0" normalizeH="0" baseline="0" noProof="0" dirty="0">
                <a:ln>
                  <a:noFill/>
                </a:ln>
                <a:solidFill>
                  <a:prstClr val="black"/>
                </a:solidFill>
                <a:effectLst/>
                <a:uLnTx/>
                <a:uFillTx/>
                <a:latin typeface="Cambria" pitchFamily="18" charset="0"/>
              </a:rPr>
              <a:t>	</a:t>
            </a:r>
            <a:r>
              <a:rPr kumimoji="0" lang="en-GB" sz="1400" b="0" i="0" u="none" strike="noStrike" kern="0" cap="none" spc="0" normalizeH="0" baseline="0" noProof="0" dirty="0">
                <a:ln>
                  <a:noFill/>
                </a:ln>
                <a:solidFill>
                  <a:prstClr val="black"/>
                </a:solidFill>
                <a:effectLst/>
                <a:uLnTx/>
                <a:uFillTx/>
                <a:latin typeface="Cambria" pitchFamily="18" charset="0"/>
              </a:rPr>
              <a:t>not as independent, unrelated, mechanically reproduced and </a:t>
            </a:r>
            <a:r>
              <a:rPr kumimoji="0" lang="sr-Latn-ME" sz="1400" b="0" i="0" u="none" strike="noStrike" kern="0" cap="none" spc="0" normalizeH="0" baseline="0" noProof="0" dirty="0">
                <a:ln>
                  <a:noFill/>
                </a:ln>
                <a:solidFill>
                  <a:prstClr val="black"/>
                </a:solidFill>
                <a:effectLst/>
                <a:uLnTx/>
                <a:uFillTx/>
                <a:latin typeface="Cambria" pitchFamily="18" charset="0"/>
              </a:rPr>
              <a:t>	</a:t>
            </a:r>
            <a:r>
              <a:rPr kumimoji="0" lang="en-GB" sz="1400" b="0" i="0" u="none" strike="noStrike" kern="0" cap="none" spc="0" normalizeH="0" baseline="0" noProof="0" dirty="0">
                <a:ln>
                  <a:noFill/>
                </a:ln>
                <a:solidFill>
                  <a:prstClr val="black"/>
                </a:solidFill>
                <a:effectLst/>
                <a:uLnTx/>
                <a:uFillTx/>
                <a:latin typeface="Cambria" pitchFamily="18" charset="0"/>
              </a:rPr>
              <a:t>country-bound initiatives;</a:t>
            </a:r>
            <a:endParaRPr kumimoji="0" lang="en-US" sz="1400" b="0" i="0" u="none" strike="noStrike" kern="0" cap="none" spc="0" normalizeH="0" baseline="0" noProof="0" dirty="0">
              <a:ln>
                <a:noFill/>
              </a:ln>
              <a:solidFill>
                <a:prstClr val="black"/>
              </a:solidFill>
              <a:effectLst/>
              <a:uLnTx/>
              <a:uFillTx/>
              <a:latin typeface="Cambria" pitchFamily="18" charset="0"/>
            </a:endParaRPr>
          </a:p>
          <a:p>
            <a:pPr marL="285750" marR="0" lvl="0" indent="-285750" algn="just"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0" cap="none" spc="0" normalizeH="0" baseline="0" noProof="0" dirty="0">
                <a:ln>
                  <a:noFill/>
                </a:ln>
                <a:solidFill>
                  <a:prstClr val="black"/>
                </a:solidFill>
                <a:effectLst/>
                <a:uLnTx/>
                <a:uFillTx/>
                <a:latin typeface="Cambria" pitchFamily="18" charset="0"/>
              </a:rPr>
              <a:t>foresee cooperation of the cross-border applicant and co-applicant(s) in either:</a:t>
            </a:r>
            <a:endParaRPr kumimoji="0" lang="en-US" sz="1400" b="0" i="0" u="none" strike="noStrike" kern="0" cap="none" spc="0" normalizeH="0" baseline="0" noProof="0" dirty="0">
              <a:ln>
                <a:noFill/>
              </a:ln>
              <a:solidFill>
                <a:prstClr val="black"/>
              </a:solidFill>
              <a:effectLst/>
              <a:uLnTx/>
              <a:uFillTx/>
              <a:latin typeface="Cambria" pitchFamily="18" charset="0"/>
            </a:endParaRPr>
          </a:p>
          <a:p>
            <a:pPr marL="0" marR="0" lvl="1" indent="0" algn="just" defTabSz="914400" eaLnBrk="1" fontAlgn="auto" latinLnBrk="0" hangingPunct="1">
              <a:lnSpc>
                <a:spcPct val="100000"/>
              </a:lnSpc>
              <a:spcBef>
                <a:spcPts val="0"/>
              </a:spcBef>
              <a:spcAft>
                <a:spcPts val="0"/>
              </a:spcAft>
              <a:buClrTx/>
              <a:buSzTx/>
              <a:buFontTx/>
              <a:buNone/>
              <a:tabLst/>
              <a:defRPr/>
            </a:pPr>
            <a:r>
              <a:rPr kumimoji="0" lang="sr-Latn-ME" sz="1400" b="1" i="0" strike="noStrike" kern="0" cap="none" spc="0" normalizeH="0" baseline="0" noProof="0" dirty="0">
                <a:ln>
                  <a:noFill/>
                </a:ln>
                <a:solidFill>
                  <a:prstClr val="black"/>
                </a:solidFill>
                <a:effectLst/>
                <a:uLnTx/>
                <a:uFillTx/>
                <a:latin typeface="Cambria" pitchFamily="18" charset="0"/>
              </a:rPr>
              <a:t>	</a:t>
            </a:r>
            <a:r>
              <a:rPr kumimoji="0" lang="en-GB" sz="1400" b="1" i="0" u="sng" strike="noStrike" kern="0" cap="none" spc="0" normalizeH="0" baseline="0" noProof="0" dirty="0">
                <a:ln>
                  <a:noFill/>
                </a:ln>
                <a:solidFill>
                  <a:prstClr val="black"/>
                </a:solidFill>
                <a:effectLst/>
                <a:uLnTx/>
                <a:uFillTx/>
                <a:latin typeface="Cambria" pitchFamily="18" charset="0"/>
              </a:rPr>
              <a:t>joint staffing</a:t>
            </a:r>
            <a:r>
              <a:rPr kumimoji="0" lang="en-GB" sz="1400" b="0" i="0" u="none" strike="noStrike" kern="0" cap="none" spc="0" normalizeH="0" baseline="0" noProof="0" dirty="0">
                <a:ln>
                  <a:noFill/>
                </a:ln>
                <a:solidFill>
                  <a:prstClr val="black"/>
                </a:solidFill>
                <a:effectLst/>
                <a:uLnTx/>
                <a:uFillTx/>
                <a:latin typeface="Cambria" pitchFamily="18" charset="0"/>
              </a:rPr>
              <a:t>: staff on both sides of the border act as one project team (e.g. </a:t>
            </a:r>
            <a:r>
              <a:rPr kumimoji="0" lang="sr-Latn-ME" sz="1400" b="0" i="0" u="none" strike="noStrike" kern="0" cap="none" spc="0" normalizeH="0" baseline="0" noProof="0" dirty="0">
                <a:ln>
                  <a:noFill/>
                </a:ln>
                <a:solidFill>
                  <a:prstClr val="black"/>
                </a:solidFill>
                <a:effectLst/>
                <a:uLnTx/>
                <a:uFillTx/>
                <a:latin typeface="Cambria" pitchFamily="18" charset="0"/>
              </a:rPr>
              <a:t>	</a:t>
            </a:r>
            <a:r>
              <a:rPr kumimoji="0" lang="en-GB" sz="1400" b="0" i="0" u="none" strike="noStrike" kern="0" cap="none" spc="0" normalizeH="0" baseline="0" noProof="0" dirty="0">
                <a:ln>
                  <a:noFill/>
                </a:ln>
                <a:solidFill>
                  <a:prstClr val="black"/>
                </a:solidFill>
                <a:effectLst/>
                <a:uLnTx/>
                <a:uFillTx/>
                <a:latin typeface="Cambria" pitchFamily="18" charset="0"/>
              </a:rPr>
              <a:t>some </a:t>
            </a:r>
            <a:r>
              <a:rPr kumimoji="0" lang="sr-Latn-ME" sz="1400" b="0" i="0" u="none" strike="noStrike" kern="0" cap="none" spc="0" normalizeH="0" baseline="0" noProof="0" dirty="0">
                <a:ln>
                  <a:noFill/>
                </a:ln>
                <a:solidFill>
                  <a:prstClr val="black"/>
                </a:solidFill>
                <a:effectLst/>
                <a:uLnTx/>
                <a:uFillTx/>
                <a:latin typeface="Cambria" pitchFamily="18" charset="0"/>
              </a:rPr>
              <a:t>	</a:t>
            </a:r>
            <a:r>
              <a:rPr kumimoji="0" lang="en-GB" sz="1400" b="0" i="0" u="none" strike="noStrike" kern="0" cap="none" spc="0" normalizeH="0" baseline="0" noProof="0" dirty="0">
                <a:ln>
                  <a:noFill/>
                </a:ln>
                <a:solidFill>
                  <a:prstClr val="black"/>
                </a:solidFill>
                <a:effectLst/>
                <a:uLnTx/>
                <a:uFillTx/>
                <a:latin typeface="Cambria" pitchFamily="18" charset="0"/>
              </a:rPr>
              <a:t>staffers carry out their duties for all entities in the partnership: </a:t>
            </a:r>
            <a:r>
              <a:rPr kumimoji="0" lang="sr-Latn-ME" sz="1400" b="0" i="0" u="none" strike="noStrike" kern="0" cap="none" spc="0" normalizeH="0" baseline="0" noProof="0" dirty="0">
                <a:ln>
                  <a:noFill/>
                </a:ln>
                <a:solidFill>
                  <a:prstClr val="black"/>
                </a:solidFill>
                <a:effectLst/>
                <a:uLnTx/>
                <a:uFillTx/>
                <a:latin typeface="Cambria" pitchFamily="18" charset="0"/>
              </a:rPr>
              <a:t>	</a:t>
            </a:r>
            <a:r>
              <a:rPr kumimoji="0" lang="en-GB" sz="1400" b="0" i="0" u="none" strike="noStrike" kern="0" cap="none" spc="0" normalizeH="0" baseline="0" noProof="0" dirty="0">
                <a:ln>
                  <a:noFill/>
                </a:ln>
                <a:solidFill>
                  <a:prstClr val="black"/>
                </a:solidFill>
                <a:effectLst/>
                <a:uLnTx/>
                <a:uFillTx/>
                <a:latin typeface="Cambria" pitchFamily="18" charset="0"/>
              </a:rPr>
              <a:t>procurement, financial </a:t>
            </a:r>
            <a:r>
              <a:rPr kumimoji="0" lang="sr-Latn-ME" sz="1400" b="0" i="0" u="none" strike="noStrike" kern="0" cap="none" spc="0" normalizeH="0" baseline="0" noProof="0" dirty="0">
                <a:ln>
                  <a:noFill/>
                </a:ln>
                <a:solidFill>
                  <a:prstClr val="black"/>
                </a:solidFill>
                <a:effectLst/>
                <a:uLnTx/>
                <a:uFillTx/>
                <a:latin typeface="Cambria" pitchFamily="18" charset="0"/>
              </a:rPr>
              <a:t>	</a:t>
            </a:r>
            <a:r>
              <a:rPr kumimoji="0" lang="en-GB" sz="1400" b="0" i="0" u="none" strike="noStrike" kern="0" cap="none" spc="0" normalizeH="0" baseline="0" noProof="0" dirty="0">
                <a:ln>
                  <a:noFill/>
                </a:ln>
                <a:solidFill>
                  <a:prstClr val="black"/>
                </a:solidFill>
                <a:effectLst/>
                <a:uLnTx/>
                <a:uFillTx/>
                <a:latin typeface="Cambria" pitchFamily="18" charset="0"/>
              </a:rPr>
              <a:t>management, overall coordination, training planning, </a:t>
            </a:r>
            <a:r>
              <a:rPr kumimoji="0" lang="sr-Latn-ME" sz="1400" b="0" i="0" u="none" strike="noStrike" kern="0" cap="none" spc="0" normalizeH="0" baseline="0" noProof="0" dirty="0">
                <a:ln>
                  <a:noFill/>
                </a:ln>
                <a:solidFill>
                  <a:prstClr val="black"/>
                </a:solidFill>
                <a:effectLst/>
                <a:uLnTx/>
                <a:uFillTx/>
                <a:latin typeface="Cambria" pitchFamily="18" charset="0"/>
              </a:rPr>
              <a:t>	</a:t>
            </a:r>
            <a:r>
              <a:rPr kumimoji="0" lang="en-GB" sz="1400" b="0" i="0" u="none" strike="noStrike" kern="0" cap="none" spc="0" normalizeH="0" baseline="0" noProof="0" dirty="0">
                <a:ln>
                  <a:noFill/>
                </a:ln>
                <a:solidFill>
                  <a:prstClr val="black"/>
                </a:solidFill>
                <a:effectLst/>
                <a:uLnTx/>
                <a:uFillTx/>
                <a:latin typeface="Cambria" pitchFamily="18" charset="0"/>
              </a:rPr>
              <a:t>etc.); or</a:t>
            </a:r>
            <a:endParaRPr kumimoji="0" lang="en-US" sz="1400" b="0" i="0" u="none" strike="noStrike" kern="0" cap="none" spc="0" normalizeH="0" baseline="0" noProof="0" dirty="0">
              <a:ln>
                <a:noFill/>
              </a:ln>
              <a:solidFill>
                <a:prstClr val="black"/>
              </a:solidFill>
              <a:effectLst/>
              <a:uLnTx/>
              <a:uFillTx/>
              <a:latin typeface="Cambria" pitchFamily="18" charset="0"/>
            </a:endParaRPr>
          </a:p>
          <a:p>
            <a:pPr marL="0" marR="0" lvl="1" indent="0" algn="just" defTabSz="914400" eaLnBrk="1" fontAlgn="auto" latinLnBrk="0" hangingPunct="1">
              <a:lnSpc>
                <a:spcPct val="100000"/>
              </a:lnSpc>
              <a:spcBef>
                <a:spcPts val="0"/>
              </a:spcBef>
              <a:spcAft>
                <a:spcPts val="0"/>
              </a:spcAft>
              <a:buClrTx/>
              <a:buSzTx/>
              <a:buFontTx/>
              <a:buNone/>
              <a:tabLst/>
              <a:defRPr/>
            </a:pPr>
            <a:r>
              <a:rPr kumimoji="0" lang="sr-Latn-ME" sz="1400" b="1" i="0" strike="noStrike" kern="0" cap="none" spc="0" normalizeH="0" baseline="0" noProof="0" dirty="0">
                <a:ln>
                  <a:noFill/>
                </a:ln>
                <a:solidFill>
                  <a:prstClr val="black"/>
                </a:solidFill>
                <a:effectLst/>
                <a:uLnTx/>
                <a:uFillTx/>
                <a:latin typeface="Cambria" pitchFamily="18" charset="0"/>
              </a:rPr>
              <a:t>	</a:t>
            </a:r>
            <a:r>
              <a:rPr kumimoji="0" lang="en-GB" sz="1400" b="1" i="0" u="sng" strike="noStrike" kern="0" cap="none" spc="0" normalizeH="0" baseline="0" noProof="0" dirty="0">
                <a:ln>
                  <a:noFill/>
                </a:ln>
                <a:solidFill>
                  <a:prstClr val="black"/>
                </a:solidFill>
                <a:effectLst/>
                <a:uLnTx/>
                <a:uFillTx/>
                <a:latin typeface="Cambria" pitchFamily="18" charset="0"/>
              </a:rPr>
              <a:t>joint financing</a:t>
            </a:r>
            <a:r>
              <a:rPr kumimoji="0" lang="en-GB" sz="1400" b="0" i="0" u="none" strike="noStrike" kern="0" cap="none" spc="0" normalizeH="0" baseline="0" noProof="0" dirty="0">
                <a:ln>
                  <a:noFill/>
                </a:ln>
                <a:solidFill>
                  <a:prstClr val="black"/>
                </a:solidFill>
                <a:effectLst/>
                <a:uLnTx/>
                <a:uFillTx/>
                <a:latin typeface="Cambria" pitchFamily="18" charset="0"/>
              </a:rPr>
              <a:t>: activities are financed by the applicant’s and co-applicant(s)’s own </a:t>
            </a:r>
            <a:r>
              <a:rPr kumimoji="0" lang="sr-Latn-ME" sz="1400" b="0" i="0" u="none" strike="noStrike" kern="0" cap="none" spc="0" normalizeH="0" baseline="0" noProof="0" dirty="0">
                <a:ln>
                  <a:noFill/>
                </a:ln>
                <a:solidFill>
                  <a:prstClr val="black"/>
                </a:solidFill>
                <a:effectLst/>
                <a:uLnTx/>
                <a:uFillTx/>
                <a:latin typeface="Cambria" pitchFamily="18" charset="0"/>
              </a:rPr>
              <a:t>	</a:t>
            </a:r>
            <a:r>
              <a:rPr kumimoji="0" lang="en-GB" sz="1400" b="0" i="0" u="none" strike="noStrike" kern="0" cap="none" spc="0" normalizeH="0" baseline="0" noProof="0" dirty="0">
                <a:ln>
                  <a:noFill/>
                </a:ln>
                <a:solidFill>
                  <a:prstClr val="black"/>
                </a:solidFill>
                <a:effectLst/>
                <a:uLnTx/>
                <a:uFillTx/>
                <a:latin typeface="Cambria" pitchFamily="18" charset="0"/>
              </a:rPr>
              <a:t>budget;</a:t>
            </a:r>
            <a:endParaRPr kumimoji="0" lang="en-US" sz="1400" b="0" i="0" u="none" strike="noStrike" kern="0" cap="none" spc="0" normalizeH="0" baseline="0" noProof="0" dirty="0">
              <a:ln>
                <a:noFill/>
              </a:ln>
              <a:solidFill>
                <a:prstClr val="black"/>
              </a:solidFill>
              <a:effectLst/>
              <a:uLnTx/>
              <a:uFillTx/>
              <a:latin typeface="Cambria" pitchFamily="18" charset="0"/>
            </a:endParaRPr>
          </a:p>
          <a:p>
            <a:pPr marL="0" marR="0" lvl="1" indent="0" algn="just" defTabSz="914400" eaLnBrk="1" fontAlgn="auto" latinLnBrk="0" hangingPunct="1">
              <a:lnSpc>
                <a:spcPct val="100000"/>
              </a:lnSpc>
              <a:spcBef>
                <a:spcPts val="0"/>
              </a:spcBef>
              <a:spcAft>
                <a:spcPts val="0"/>
              </a:spcAft>
              <a:buClrTx/>
              <a:buSzTx/>
              <a:buFontTx/>
              <a:buNone/>
              <a:tabLst/>
              <a:defRPr/>
            </a:pPr>
            <a:r>
              <a:rPr kumimoji="0" lang="sr-Latn-ME" sz="1400" b="0" i="0" u="none" strike="noStrike" kern="0" cap="none" spc="0" normalizeH="0" baseline="0" noProof="0" dirty="0">
                <a:ln>
                  <a:noFill/>
                </a:ln>
                <a:solidFill>
                  <a:prstClr val="black"/>
                </a:solidFill>
                <a:effectLst/>
                <a:uLnTx/>
                <a:uFillTx/>
                <a:latin typeface="Cambria" pitchFamily="18" charset="0"/>
              </a:rPr>
              <a:t>	</a:t>
            </a:r>
            <a:r>
              <a:rPr kumimoji="0" lang="en-GB" sz="1400" b="0" i="0" u="none" strike="noStrike" kern="0" cap="none" spc="0" normalizeH="0" baseline="0" noProof="0" dirty="0">
                <a:ln>
                  <a:noFill/>
                </a:ln>
                <a:solidFill>
                  <a:prstClr val="black"/>
                </a:solidFill>
                <a:effectLst/>
                <a:uLnTx/>
                <a:uFillTx/>
                <a:latin typeface="Cambria" pitchFamily="18" charset="0"/>
              </a:rPr>
              <a:t>or </a:t>
            </a:r>
            <a:r>
              <a:rPr kumimoji="0" lang="en-GB" sz="1400" b="1" i="0" u="sng" strike="noStrike" kern="0" cap="none" spc="0" normalizeH="0" baseline="0" noProof="0" dirty="0">
                <a:ln>
                  <a:noFill/>
                </a:ln>
                <a:solidFill>
                  <a:prstClr val="black"/>
                </a:solidFill>
                <a:effectLst/>
                <a:uLnTx/>
                <a:uFillTx/>
                <a:latin typeface="Cambria" pitchFamily="18" charset="0"/>
              </a:rPr>
              <a:t>both joint staffing and financing</a:t>
            </a:r>
            <a:r>
              <a:rPr kumimoji="0" lang="en-GB" sz="1400" b="0" i="0" u="none" strike="noStrike" kern="0" cap="none" spc="0" normalizeH="0" baseline="0" noProof="0" dirty="0">
                <a:ln>
                  <a:noFill/>
                </a:ln>
                <a:solidFill>
                  <a:prstClr val="black"/>
                </a:solidFill>
                <a:effectLst/>
                <a:uLnTx/>
                <a:uFillTx/>
                <a:latin typeface="Cambria" pitchFamily="18" charset="0"/>
              </a:rPr>
              <a:t>. </a:t>
            </a:r>
            <a:endParaRPr kumimoji="0" lang="sr-Latn-ME" sz="1400" b="0" i="0" u="none" strike="noStrike" kern="0" cap="none" spc="0" normalizeH="0" baseline="0" noProof="0" dirty="0">
              <a:ln>
                <a:noFill/>
              </a:ln>
              <a:solidFill>
                <a:prstClr val="black"/>
              </a:solidFill>
              <a:effectLst/>
              <a:uLnTx/>
              <a:uFillTx/>
              <a:latin typeface="Cambria" pitchFamily="18" charset="0"/>
            </a:endParaRPr>
          </a:p>
          <a:p>
            <a:pPr marL="806450" marR="0" lvl="0" algn="just" defTabSz="914400" eaLnBrk="1" fontAlgn="auto" latinLnBrk="0" hangingPunct="1">
              <a:lnSpc>
                <a:spcPct val="100000"/>
              </a:lnSpc>
              <a:spcBef>
                <a:spcPts val="0"/>
              </a:spcBef>
              <a:spcAft>
                <a:spcPts val="0"/>
              </a:spcAft>
              <a:buClrTx/>
              <a:buSzTx/>
              <a:buFontTx/>
              <a:buNone/>
              <a:tabLst/>
              <a:defRPr/>
            </a:pPr>
            <a:endParaRPr lang="sr-Latn-ME" sz="1400" kern="0" dirty="0">
              <a:solidFill>
                <a:prstClr val="black"/>
              </a:solidFill>
              <a:latin typeface="Cambria" pitchFamily="18" charset="0"/>
            </a:endParaRPr>
          </a:p>
          <a:p>
            <a:pPr marL="806450" marR="0" lvl="0" algn="just" defTabSz="914400" eaLnBrk="1" fontAlgn="auto" latinLnBrk="0" hangingPunct="1">
              <a:lnSpc>
                <a:spcPct val="100000"/>
              </a:lnSpc>
              <a:spcBef>
                <a:spcPts val="0"/>
              </a:spcBef>
              <a:spcAft>
                <a:spcPts val="0"/>
              </a:spcAft>
              <a:buClrTx/>
              <a:buSzTx/>
              <a:buFontTx/>
              <a:buNone/>
              <a:tabLst/>
              <a:defRPr/>
            </a:pPr>
            <a:r>
              <a:rPr kumimoji="0" lang="sr-Latn-ME" sz="1200" b="0" i="0" u="sng" strike="noStrike" kern="0" cap="none" spc="0" normalizeH="0" baseline="0" noProof="0" dirty="0">
                <a:ln>
                  <a:noFill/>
                </a:ln>
                <a:solidFill>
                  <a:prstClr val="black"/>
                </a:solidFill>
                <a:effectLst/>
                <a:uLnTx/>
                <a:uFillTx/>
                <a:latin typeface="Cambria" pitchFamily="18" charset="0"/>
              </a:rPr>
              <a:t>Indicative types of activities (Guidelines for grant</a:t>
            </a:r>
            <a:r>
              <a:rPr kumimoji="0" lang="sr-Latn-ME" sz="1200" b="0" i="0" u="sng" strike="noStrike" kern="0" cap="none" spc="0" normalizeH="0" noProof="0" dirty="0">
                <a:ln>
                  <a:noFill/>
                </a:ln>
                <a:solidFill>
                  <a:prstClr val="black"/>
                </a:solidFill>
                <a:effectLst/>
                <a:uLnTx/>
                <a:uFillTx/>
                <a:latin typeface="Cambria" pitchFamily="18" charset="0"/>
              </a:rPr>
              <a:t> applicants, pgs. 3</a:t>
            </a:r>
            <a:r>
              <a:rPr kumimoji="0" lang="en-US" sz="1200" b="0" i="0" u="sng" strike="noStrike" kern="0" cap="none" spc="0" normalizeH="0" noProof="0" dirty="0">
                <a:ln>
                  <a:noFill/>
                </a:ln>
                <a:solidFill>
                  <a:prstClr val="black"/>
                </a:solidFill>
                <a:effectLst/>
                <a:uLnTx/>
                <a:uFillTx/>
                <a:latin typeface="Cambria" pitchFamily="18" charset="0"/>
              </a:rPr>
              <a:t>2</a:t>
            </a:r>
            <a:r>
              <a:rPr kumimoji="0" lang="sr-Latn-ME" sz="1200" b="0" i="0" u="sng" strike="noStrike" kern="0" cap="none" spc="0" normalizeH="0" noProof="0" dirty="0">
                <a:ln>
                  <a:noFill/>
                </a:ln>
                <a:solidFill>
                  <a:prstClr val="black"/>
                </a:solidFill>
                <a:effectLst/>
                <a:uLnTx/>
                <a:uFillTx/>
                <a:latin typeface="Cambria" pitchFamily="18" charset="0"/>
              </a:rPr>
              <a:t>-</a:t>
            </a:r>
            <a:r>
              <a:rPr kumimoji="0" lang="en-US" sz="1200" b="0" i="0" u="sng" strike="noStrike" kern="0" cap="none" spc="0" normalizeH="0" noProof="0" dirty="0">
                <a:ln>
                  <a:noFill/>
                </a:ln>
                <a:solidFill>
                  <a:prstClr val="black"/>
                </a:solidFill>
                <a:effectLst/>
                <a:uLnTx/>
                <a:uFillTx/>
                <a:latin typeface="Cambria" pitchFamily="18" charset="0"/>
              </a:rPr>
              <a:t>33</a:t>
            </a:r>
            <a:r>
              <a:rPr kumimoji="0" lang="sr-Latn-ME" sz="1200" b="0" i="0" u="sng" strike="noStrike" kern="0" cap="none" spc="0" normalizeH="0" noProof="0" dirty="0">
                <a:ln>
                  <a:noFill/>
                </a:ln>
                <a:solidFill>
                  <a:prstClr val="black"/>
                </a:solidFill>
                <a:effectLst/>
                <a:uLnTx/>
                <a:uFillTx/>
                <a:latin typeface="Cambria" pitchFamily="18" charset="0"/>
              </a:rPr>
              <a:t>)</a:t>
            </a:r>
          </a:p>
          <a:p>
            <a:pPr marL="806450" marR="0" lvl="0" algn="just" defTabSz="914400" eaLnBrk="1" fontAlgn="auto" latinLnBrk="0" hangingPunct="1">
              <a:lnSpc>
                <a:spcPct val="100000"/>
              </a:lnSpc>
              <a:spcBef>
                <a:spcPts val="0"/>
              </a:spcBef>
              <a:spcAft>
                <a:spcPts val="0"/>
              </a:spcAft>
              <a:buClrTx/>
              <a:buSzTx/>
              <a:buFontTx/>
              <a:buNone/>
              <a:tabLst/>
              <a:defRPr/>
            </a:pPr>
            <a:endParaRPr kumimoji="0" lang="sr-Latn-ME" sz="1200" b="0" i="0" u="none" strike="noStrike" kern="0" cap="none" spc="0" normalizeH="0" noProof="0" dirty="0">
              <a:ln>
                <a:noFill/>
              </a:ln>
              <a:solidFill>
                <a:prstClr val="black"/>
              </a:solidFill>
              <a:effectLst/>
              <a:uLnTx/>
              <a:uFillTx/>
              <a:latin typeface="Cambria" pitchFamily="18" charset="0"/>
            </a:endParaRPr>
          </a:p>
          <a:p>
            <a:pPr marL="806450" marR="0" lvl="0" algn="just"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prstClr val="black"/>
                </a:solidFill>
                <a:effectLst/>
                <a:uLnTx/>
                <a:uFillTx/>
                <a:latin typeface="Cambria" pitchFamily="18" charset="0"/>
              </a:rPr>
              <a:t>Briefly, </a:t>
            </a:r>
            <a:r>
              <a:rPr kumimoji="0" lang="en-US" sz="1400" b="0" i="0" u="none" strike="noStrike" kern="0" cap="none" spc="0" normalizeH="0" baseline="0" noProof="0" dirty="0">
                <a:ln>
                  <a:noFill/>
                </a:ln>
                <a:solidFill>
                  <a:prstClr val="black"/>
                </a:solidFill>
                <a:effectLst/>
                <a:uLnTx/>
                <a:uFillTx/>
                <a:latin typeface="Cambria" pitchFamily="18" charset="0"/>
              </a:rPr>
              <a:t>following the joint development of an operation by at least two cross-border partners, </a:t>
            </a:r>
            <a:r>
              <a:rPr kumimoji="0" lang="en-US" sz="1400" b="1" i="0" u="none" strike="noStrike" kern="0" cap="none" spc="0" normalizeH="0" baseline="0" noProof="0" dirty="0">
                <a:ln>
                  <a:noFill/>
                </a:ln>
                <a:solidFill>
                  <a:prstClr val="black"/>
                </a:solidFill>
                <a:effectLst/>
                <a:uLnTx/>
                <a:uFillTx/>
                <a:latin typeface="Cambria" pitchFamily="18" charset="0"/>
              </a:rPr>
              <a:t>full cross-border cooperation would mean the joint implementation and financing of activities by the partners resulting in the intensification of neighborly relations, sustainable partnerships for socio-economic development and/or the removal of obstacles to this development</a:t>
            </a:r>
            <a:r>
              <a:rPr kumimoji="0" lang="sr-Latn-ME" sz="1400" b="1" i="0" u="none" strike="noStrike" kern="0" cap="none" spc="0" normalizeH="0" baseline="0" noProof="0" dirty="0">
                <a:ln>
                  <a:noFill/>
                </a:ln>
                <a:solidFill>
                  <a:prstClr val="black"/>
                </a:solidFill>
                <a:effectLst/>
                <a:uLnTx/>
                <a:uFillTx/>
                <a:latin typeface="Cambria" pitchFamily="18" charset="0"/>
              </a:rPr>
              <a:t>.</a:t>
            </a:r>
            <a:endParaRPr lang="sr-Latn-ME" sz="1400" kern="0" dirty="0">
              <a:solidFill>
                <a:sysClr val="windowText" lastClr="000000"/>
              </a:solidFill>
              <a:latin typeface="Cambria" pitchFamily="18" charset="0"/>
            </a:endParaRPr>
          </a:p>
        </p:txBody>
      </p:sp>
    </p:spTree>
    <p:extLst>
      <p:ext uri="{BB962C8B-B14F-4D97-AF65-F5344CB8AC3E}">
        <p14:creationId xmlns:p14="http://schemas.microsoft.com/office/powerpoint/2010/main" val="8725678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819400" y="228600"/>
            <a:ext cx="4098301" cy="400110"/>
          </a:xfrm>
          <a:prstGeom prst="rect">
            <a:avLst/>
          </a:prstGeom>
        </p:spPr>
        <p:txBody>
          <a:bodyPr wrap="none">
            <a:spAutoFit/>
          </a:bodyPr>
          <a:lstStyle/>
          <a:p>
            <a:pPr algn="ctr"/>
            <a:r>
              <a:rPr lang="en-GB" sz="2000" b="1" dirty="0">
                <a:latin typeface="Cambria" panose="02040503050406030204" pitchFamily="18" charset="0"/>
                <a:ea typeface="Cambria" panose="02040503050406030204" pitchFamily="18" charset="0"/>
              </a:rPr>
              <a:t>Financial support to third parties</a:t>
            </a:r>
          </a:p>
        </p:txBody>
      </p:sp>
      <p:sp>
        <p:nvSpPr>
          <p:cNvPr id="4" name="Rectangle 3"/>
          <p:cNvSpPr/>
          <p:nvPr/>
        </p:nvSpPr>
        <p:spPr>
          <a:xfrm>
            <a:off x="1066800" y="872968"/>
            <a:ext cx="8001000" cy="6001643"/>
          </a:xfrm>
          <a:prstGeom prst="rect">
            <a:avLst/>
          </a:prstGeom>
        </p:spPr>
        <p:txBody>
          <a:bodyPr wrap="square">
            <a:spAutoFit/>
          </a:bodyPr>
          <a:lstStyle/>
          <a:p>
            <a:r>
              <a:rPr lang="en-GB" sz="1600" dirty="0">
                <a:latin typeface="Cambria" panose="02040503050406030204" pitchFamily="18" charset="0"/>
                <a:ea typeface="Cambria" panose="02040503050406030204" pitchFamily="18" charset="0"/>
              </a:rPr>
              <a:t>Applicants </a:t>
            </a:r>
            <a:r>
              <a:rPr lang="en-GB" sz="1600" b="1" dirty="0">
                <a:latin typeface="Cambria" panose="02040503050406030204" pitchFamily="18" charset="0"/>
                <a:ea typeface="Cambria" panose="02040503050406030204" pitchFamily="18" charset="0"/>
              </a:rPr>
              <a:t>may</a:t>
            </a:r>
            <a:r>
              <a:rPr lang="en-GB" sz="1600" dirty="0">
                <a:latin typeface="Cambria" panose="02040503050406030204" pitchFamily="18" charset="0"/>
                <a:ea typeface="Cambria" panose="02040503050406030204" pitchFamily="18" charset="0"/>
              </a:rPr>
              <a:t> propose financial support to third parties for</a:t>
            </a:r>
            <a:r>
              <a:rPr lang="sr-Latn-ME" sz="1600" dirty="0">
                <a:latin typeface="Cambria" panose="02040503050406030204" pitchFamily="18" charset="0"/>
                <a:ea typeface="Cambria" panose="02040503050406030204" pitchFamily="18" charset="0"/>
              </a:rPr>
              <a:t>:</a:t>
            </a:r>
          </a:p>
          <a:p>
            <a:pPr marL="285750" indent="-285750">
              <a:buFont typeface="Arial" panose="020B0604020202020204" pitchFamily="34" charset="0"/>
              <a:buChar char="•"/>
            </a:pPr>
            <a:r>
              <a:rPr lang="en-GB" sz="1600" b="1" dirty="0">
                <a:latin typeface="Cambria" panose="02040503050406030204" pitchFamily="18" charset="0"/>
                <a:ea typeface="Cambria" panose="02040503050406030204" pitchFamily="18" charset="0"/>
              </a:rPr>
              <a:t>TP1</a:t>
            </a:r>
            <a:r>
              <a:rPr lang="en-GB" sz="1600" dirty="0">
                <a:latin typeface="Cambria" panose="02040503050406030204" pitchFamily="18" charset="0"/>
                <a:ea typeface="Cambria" panose="02040503050406030204" pitchFamily="18" charset="0"/>
              </a:rPr>
              <a:t>: Encouraging tourism and cultural and natural heritage; and </a:t>
            </a:r>
            <a:endParaRPr lang="sr-Latn-ME" sz="1600" dirty="0">
              <a:latin typeface="Cambria" panose="02040503050406030204" pitchFamily="18" charset="0"/>
              <a:ea typeface="Cambria" panose="02040503050406030204" pitchFamily="18" charset="0"/>
            </a:endParaRPr>
          </a:p>
          <a:p>
            <a:pPr marL="285750" indent="-285750">
              <a:buFont typeface="Arial" panose="020B0604020202020204" pitchFamily="34" charset="0"/>
              <a:buChar char="•"/>
            </a:pPr>
            <a:r>
              <a:rPr lang="en-GB" sz="1600" b="1" dirty="0">
                <a:latin typeface="Cambria" panose="02040503050406030204" pitchFamily="18" charset="0"/>
                <a:ea typeface="Cambria" panose="02040503050406030204" pitchFamily="18" charset="0"/>
              </a:rPr>
              <a:t>TP3</a:t>
            </a:r>
            <a:r>
              <a:rPr lang="en-GB" sz="1600" dirty="0">
                <a:latin typeface="Cambria" panose="02040503050406030204" pitchFamily="18" charset="0"/>
                <a:ea typeface="Cambria" panose="02040503050406030204" pitchFamily="18" charset="0"/>
              </a:rPr>
              <a:t>: Promoting employment, labour mobility and social and cultural inclusion across the border</a:t>
            </a:r>
            <a:r>
              <a:rPr lang="sr-Latn-ME" sz="1600" dirty="0">
                <a:latin typeface="Cambria" panose="02040503050406030204" pitchFamily="18" charset="0"/>
                <a:ea typeface="Cambria" panose="02040503050406030204" pitchFamily="18" charset="0"/>
              </a:rPr>
              <a:t>.</a:t>
            </a:r>
          </a:p>
          <a:p>
            <a:pPr marL="285750" indent="-285750">
              <a:buFont typeface="Arial" panose="020B0604020202020204" pitchFamily="34" charset="0"/>
              <a:buChar char="•"/>
            </a:pPr>
            <a:endParaRPr lang="sr-Latn-ME" sz="1600" dirty="0">
              <a:latin typeface="Cambria" panose="02040503050406030204" pitchFamily="18" charset="0"/>
              <a:ea typeface="Cambria" panose="02040503050406030204" pitchFamily="18" charset="0"/>
            </a:endParaRPr>
          </a:p>
          <a:p>
            <a:pPr marL="285750" indent="-285750">
              <a:buFont typeface="Arial" panose="020B0604020202020204" pitchFamily="34" charset="0"/>
              <a:buChar char="•"/>
            </a:pPr>
            <a:r>
              <a:rPr lang="en-GB" sz="1600" dirty="0">
                <a:latin typeface="Cambria" panose="02040503050406030204" pitchFamily="18" charset="0"/>
                <a:ea typeface="Cambria" panose="02040503050406030204" pitchFamily="18" charset="0"/>
              </a:rPr>
              <a:t>The maximum amount of financial support per third party is </a:t>
            </a:r>
            <a:r>
              <a:rPr lang="en-GB" sz="1600" b="1" dirty="0">
                <a:latin typeface="Cambria" panose="02040503050406030204" pitchFamily="18" charset="0"/>
                <a:ea typeface="Cambria" panose="02040503050406030204" pitchFamily="18" charset="0"/>
              </a:rPr>
              <a:t>EUR ≤ 60 000</a:t>
            </a:r>
            <a:r>
              <a:rPr lang="en-GB" sz="1600" dirty="0">
                <a:latin typeface="Cambria" panose="02040503050406030204" pitchFamily="18" charset="0"/>
                <a:ea typeface="Cambria" panose="02040503050406030204" pitchFamily="18" charset="0"/>
              </a:rPr>
              <a:t>.</a:t>
            </a:r>
            <a:endParaRPr lang="sr-Latn-ME" sz="1600" dirty="0">
              <a:latin typeface="Cambria" panose="02040503050406030204" pitchFamily="18" charset="0"/>
              <a:ea typeface="Cambria" panose="02040503050406030204" pitchFamily="18" charset="0"/>
            </a:endParaRPr>
          </a:p>
          <a:p>
            <a:endParaRPr lang="sr-Latn-ME" sz="1600" dirty="0">
              <a:latin typeface="Cambria" panose="02040503050406030204" pitchFamily="18" charset="0"/>
              <a:ea typeface="Cambria" panose="02040503050406030204" pitchFamily="18" charset="0"/>
            </a:endParaRPr>
          </a:p>
          <a:p>
            <a:r>
              <a:rPr lang="en-GB" sz="1600" dirty="0">
                <a:latin typeface="Cambria" panose="02040503050406030204" pitchFamily="18" charset="0"/>
                <a:ea typeface="Cambria" panose="02040503050406030204" pitchFamily="18" charset="0"/>
              </a:rPr>
              <a:t>In compliance with the present guidelines and notably of any conditions or restrictions in this Section, the lead applicant should define mandatorily in Section 2.1.1 of the grant application form: </a:t>
            </a:r>
          </a:p>
          <a:p>
            <a:pPr marL="742950" lvl="1" indent="-285750">
              <a:buFont typeface="Arial" panose="020B0604020202020204" pitchFamily="34" charset="0"/>
              <a:buChar char="•"/>
            </a:pPr>
            <a:r>
              <a:rPr lang="en-GB" sz="1600" dirty="0">
                <a:latin typeface="Cambria" panose="02040503050406030204" pitchFamily="18" charset="0"/>
                <a:ea typeface="Cambria" panose="02040503050406030204" pitchFamily="18" charset="0"/>
              </a:rPr>
              <a:t>(</a:t>
            </a:r>
            <a:r>
              <a:rPr lang="en-GB" sz="1600" dirty="0" err="1">
                <a:latin typeface="Cambria" panose="02040503050406030204" pitchFamily="18" charset="0"/>
                <a:ea typeface="Cambria" panose="02040503050406030204" pitchFamily="18" charset="0"/>
              </a:rPr>
              <a:t>i</a:t>
            </a:r>
            <a:r>
              <a:rPr lang="en-GB" sz="1600" dirty="0">
                <a:latin typeface="Cambria" panose="02040503050406030204" pitchFamily="18" charset="0"/>
                <a:ea typeface="Cambria" panose="02040503050406030204" pitchFamily="18" charset="0"/>
              </a:rPr>
              <a:t>)</a:t>
            </a:r>
            <a:r>
              <a:rPr lang="sr-Latn-ME" sz="1600" dirty="0">
                <a:latin typeface="Cambria" panose="02040503050406030204" pitchFamily="18" charset="0"/>
                <a:ea typeface="Cambria" panose="02040503050406030204" pitchFamily="18" charset="0"/>
              </a:rPr>
              <a:t> </a:t>
            </a:r>
            <a:r>
              <a:rPr lang="en-GB" sz="1600" dirty="0">
                <a:latin typeface="Cambria" panose="02040503050406030204" pitchFamily="18" charset="0"/>
                <a:ea typeface="Cambria" panose="02040503050406030204" pitchFamily="18" charset="0"/>
              </a:rPr>
              <a:t>the overall objectives, the specific objective(s) and the outputs  (i.e. the results) to be achieved with the financial support</a:t>
            </a:r>
            <a:r>
              <a:rPr lang="sr-Latn-ME" sz="1600" dirty="0">
                <a:latin typeface="Cambria" panose="02040503050406030204" pitchFamily="18" charset="0"/>
                <a:ea typeface="Cambria" panose="02040503050406030204" pitchFamily="18" charset="0"/>
              </a:rPr>
              <a:t>;</a:t>
            </a:r>
            <a:r>
              <a:rPr lang="en-GB" sz="1600" dirty="0">
                <a:latin typeface="Cambria" panose="02040503050406030204" pitchFamily="18" charset="0"/>
                <a:ea typeface="Cambria" panose="02040503050406030204" pitchFamily="18" charset="0"/>
              </a:rPr>
              <a:t> </a:t>
            </a:r>
          </a:p>
          <a:p>
            <a:pPr marL="742950" lvl="1" indent="-285750">
              <a:buFont typeface="Arial" panose="020B0604020202020204" pitchFamily="34" charset="0"/>
              <a:buChar char="•"/>
            </a:pPr>
            <a:r>
              <a:rPr lang="en-GB" sz="1600" dirty="0">
                <a:latin typeface="Cambria" panose="02040503050406030204" pitchFamily="18" charset="0"/>
                <a:ea typeface="Cambria" panose="02040503050406030204" pitchFamily="18" charset="0"/>
              </a:rPr>
              <a:t>(ii)</a:t>
            </a:r>
            <a:r>
              <a:rPr lang="sr-Latn-ME" sz="1600" dirty="0">
                <a:latin typeface="Cambria" panose="02040503050406030204" pitchFamily="18" charset="0"/>
                <a:ea typeface="Cambria" panose="02040503050406030204" pitchFamily="18" charset="0"/>
              </a:rPr>
              <a:t> </a:t>
            </a:r>
            <a:r>
              <a:rPr lang="en-GB" sz="1600" dirty="0">
                <a:latin typeface="Cambria" panose="02040503050406030204" pitchFamily="18" charset="0"/>
                <a:ea typeface="Cambria" panose="02040503050406030204" pitchFamily="18" charset="0"/>
              </a:rPr>
              <a:t>the different types of activities eligible for financial support, on the basis of a fixed list</a:t>
            </a:r>
            <a:r>
              <a:rPr lang="sr-Latn-ME" sz="1600" dirty="0">
                <a:latin typeface="Cambria" panose="02040503050406030204" pitchFamily="18" charset="0"/>
                <a:ea typeface="Cambria" panose="02040503050406030204" pitchFamily="18" charset="0"/>
              </a:rPr>
              <a:t>;</a:t>
            </a:r>
            <a:r>
              <a:rPr lang="en-GB" sz="1600" dirty="0">
                <a:latin typeface="Cambria" panose="02040503050406030204" pitchFamily="18" charset="0"/>
                <a:ea typeface="Cambria" panose="02040503050406030204" pitchFamily="18" charset="0"/>
              </a:rPr>
              <a:t> </a:t>
            </a:r>
          </a:p>
          <a:p>
            <a:pPr marL="742950" lvl="1" indent="-285750">
              <a:buFont typeface="Arial" panose="020B0604020202020204" pitchFamily="34" charset="0"/>
              <a:buChar char="•"/>
            </a:pPr>
            <a:r>
              <a:rPr lang="en-GB" sz="1600" dirty="0">
                <a:latin typeface="Cambria" panose="02040503050406030204" pitchFamily="18" charset="0"/>
                <a:ea typeface="Cambria" panose="02040503050406030204" pitchFamily="18" charset="0"/>
              </a:rPr>
              <a:t>(iii)</a:t>
            </a:r>
            <a:r>
              <a:rPr lang="sr-Latn-ME" sz="1600" dirty="0">
                <a:latin typeface="Cambria" panose="02040503050406030204" pitchFamily="18" charset="0"/>
                <a:ea typeface="Cambria" panose="02040503050406030204" pitchFamily="18" charset="0"/>
              </a:rPr>
              <a:t> </a:t>
            </a:r>
            <a:r>
              <a:rPr lang="en-GB" sz="1600" dirty="0">
                <a:latin typeface="Cambria" panose="02040503050406030204" pitchFamily="18" charset="0"/>
                <a:ea typeface="Cambria" panose="02040503050406030204" pitchFamily="18" charset="0"/>
              </a:rPr>
              <a:t>the types of persons or categories of persons which may receive financial support</a:t>
            </a:r>
            <a:r>
              <a:rPr lang="sr-Latn-ME" sz="1600" dirty="0">
                <a:latin typeface="Cambria" panose="02040503050406030204" pitchFamily="18" charset="0"/>
                <a:ea typeface="Cambria" panose="02040503050406030204" pitchFamily="18" charset="0"/>
              </a:rPr>
              <a:t>;</a:t>
            </a:r>
            <a:r>
              <a:rPr lang="en-GB" sz="1600" dirty="0">
                <a:latin typeface="Cambria" panose="02040503050406030204" pitchFamily="18" charset="0"/>
                <a:ea typeface="Cambria" panose="02040503050406030204" pitchFamily="18" charset="0"/>
              </a:rPr>
              <a:t> </a:t>
            </a:r>
          </a:p>
          <a:p>
            <a:pPr marL="742950" lvl="1" indent="-285750">
              <a:buFont typeface="Arial" panose="020B0604020202020204" pitchFamily="34" charset="0"/>
              <a:buChar char="•"/>
            </a:pPr>
            <a:r>
              <a:rPr lang="en-GB" sz="1600" dirty="0">
                <a:latin typeface="Cambria" panose="02040503050406030204" pitchFamily="18" charset="0"/>
                <a:ea typeface="Cambria" panose="02040503050406030204" pitchFamily="18" charset="0"/>
              </a:rPr>
              <a:t>(iv)</a:t>
            </a:r>
            <a:r>
              <a:rPr lang="sr-Latn-ME" sz="1600" dirty="0">
                <a:latin typeface="Cambria" panose="02040503050406030204" pitchFamily="18" charset="0"/>
                <a:ea typeface="Cambria" panose="02040503050406030204" pitchFamily="18" charset="0"/>
              </a:rPr>
              <a:t> </a:t>
            </a:r>
            <a:r>
              <a:rPr lang="en-GB" sz="1600" dirty="0">
                <a:latin typeface="Cambria" panose="02040503050406030204" pitchFamily="18" charset="0"/>
                <a:ea typeface="Cambria" panose="02040503050406030204" pitchFamily="18" charset="0"/>
              </a:rPr>
              <a:t>the criteria for selecting these entities and giving the financial support</a:t>
            </a:r>
            <a:r>
              <a:rPr lang="sr-Latn-ME" sz="1600" dirty="0">
                <a:latin typeface="Cambria" panose="02040503050406030204" pitchFamily="18" charset="0"/>
                <a:ea typeface="Cambria" panose="02040503050406030204" pitchFamily="18" charset="0"/>
              </a:rPr>
              <a:t>;</a:t>
            </a:r>
            <a:r>
              <a:rPr lang="en-GB" sz="1600" dirty="0">
                <a:latin typeface="Cambria" panose="02040503050406030204" pitchFamily="18" charset="0"/>
                <a:ea typeface="Cambria" panose="02040503050406030204" pitchFamily="18" charset="0"/>
              </a:rPr>
              <a:t>  </a:t>
            </a:r>
          </a:p>
          <a:p>
            <a:pPr marL="742950" lvl="1" indent="-285750">
              <a:buFont typeface="Arial" panose="020B0604020202020204" pitchFamily="34" charset="0"/>
              <a:buChar char="•"/>
            </a:pPr>
            <a:r>
              <a:rPr lang="en-GB" sz="1600" dirty="0">
                <a:latin typeface="Cambria" panose="02040503050406030204" pitchFamily="18" charset="0"/>
                <a:ea typeface="Cambria" panose="02040503050406030204" pitchFamily="18" charset="0"/>
              </a:rPr>
              <a:t>(v)</a:t>
            </a:r>
            <a:r>
              <a:rPr lang="sr-Latn-ME" sz="1600" dirty="0">
                <a:latin typeface="Cambria" panose="02040503050406030204" pitchFamily="18" charset="0"/>
                <a:ea typeface="Cambria" panose="02040503050406030204" pitchFamily="18" charset="0"/>
              </a:rPr>
              <a:t> </a:t>
            </a:r>
            <a:r>
              <a:rPr lang="en-GB" sz="1600" dirty="0">
                <a:latin typeface="Cambria" panose="02040503050406030204" pitchFamily="18" charset="0"/>
                <a:ea typeface="Cambria" panose="02040503050406030204" pitchFamily="18" charset="0"/>
              </a:rPr>
              <a:t>the criteria for determining the exact amount of financial support for each third entity, and </a:t>
            </a:r>
          </a:p>
          <a:p>
            <a:pPr marL="742950" lvl="1" indent="-285750">
              <a:buFont typeface="Arial" panose="020B0604020202020204" pitchFamily="34" charset="0"/>
              <a:buChar char="•"/>
            </a:pPr>
            <a:r>
              <a:rPr lang="en-GB" sz="1600" dirty="0">
                <a:latin typeface="Cambria" panose="02040503050406030204" pitchFamily="18" charset="0"/>
                <a:ea typeface="Cambria" panose="02040503050406030204" pitchFamily="18" charset="0"/>
              </a:rPr>
              <a:t>(vi)</a:t>
            </a:r>
            <a:r>
              <a:rPr lang="sr-Latn-ME" sz="1600" dirty="0">
                <a:latin typeface="Cambria" panose="02040503050406030204" pitchFamily="18" charset="0"/>
                <a:ea typeface="Cambria" panose="02040503050406030204" pitchFamily="18" charset="0"/>
              </a:rPr>
              <a:t> </a:t>
            </a:r>
            <a:r>
              <a:rPr lang="en-GB" sz="1600" dirty="0">
                <a:latin typeface="Cambria" panose="02040503050406030204" pitchFamily="18" charset="0"/>
                <a:ea typeface="Cambria" panose="02040503050406030204" pitchFamily="18" charset="0"/>
              </a:rPr>
              <a:t>the maximum amount which may be given.</a:t>
            </a:r>
            <a:endParaRPr lang="sr-Latn-ME" sz="1600" dirty="0">
              <a:latin typeface="Cambria" panose="02040503050406030204" pitchFamily="18" charset="0"/>
              <a:ea typeface="Cambria" panose="02040503050406030204" pitchFamily="18" charset="0"/>
            </a:endParaRPr>
          </a:p>
          <a:p>
            <a:pPr marL="0" lvl="1"/>
            <a:endParaRPr lang="sr-Latn-ME" sz="1600" u="sng" dirty="0">
              <a:latin typeface="Cambria" panose="02040503050406030204" pitchFamily="18" charset="0"/>
              <a:ea typeface="Cambria" panose="02040503050406030204" pitchFamily="18" charset="0"/>
            </a:endParaRPr>
          </a:p>
          <a:p>
            <a:pPr marL="987425" lvl="1"/>
            <a:r>
              <a:rPr lang="en-GB" sz="1600" u="sng" dirty="0">
                <a:latin typeface="Cambria" panose="02040503050406030204" pitchFamily="18" charset="0"/>
                <a:ea typeface="Cambria" panose="02040503050406030204" pitchFamily="18" charset="0"/>
              </a:rPr>
              <a:t>In all events, the mandatory conditions set above for giving financial support (points (</a:t>
            </a:r>
            <a:r>
              <a:rPr lang="en-GB" sz="1600" u="sng" dirty="0" err="1">
                <a:latin typeface="Cambria" panose="02040503050406030204" pitchFamily="18" charset="0"/>
                <a:ea typeface="Cambria" panose="02040503050406030204" pitchFamily="18" charset="0"/>
              </a:rPr>
              <a:t>i</a:t>
            </a:r>
            <a:r>
              <a:rPr lang="en-GB" sz="1600" u="sng" dirty="0">
                <a:latin typeface="Cambria" panose="02040503050406030204" pitchFamily="18" charset="0"/>
                <a:ea typeface="Cambria" panose="02040503050406030204" pitchFamily="18" charset="0"/>
              </a:rPr>
              <a:t>) to (vi)) have to be strictly defined in the grant contract as to avoid any exercise of discretion.</a:t>
            </a:r>
          </a:p>
        </p:txBody>
      </p:sp>
    </p:spTree>
    <p:extLst>
      <p:ext uri="{BB962C8B-B14F-4D97-AF65-F5344CB8AC3E}">
        <p14:creationId xmlns:p14="http://schemas.microsoft.com/office/powerpoint/2010/main" val="1432824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5400" y="228600"/>
            <a:ext cx="7696200" cy="6206827"/>
          </a:xfrm>
          <a:prstGeom prst="rect">
            <a:avLst/>
          </a:prstGeom>
        </p:spPr>
        <p:txBody>
          <a:bodyPr wrap="square">
            <a:spAutoFit/>
          </a:bodyPr>
          <a:lstStyle/>
          <a:p>
            <a:pPr algn="ctr">
              <a:spcAft>
                <a:spcPts val="1000"/>
              </a:spcAft>
            </a:pPr>
            <a:r>
              <a:rPr lang="sr-Latn-ME" sz="2000" b="1" dirty="0">
                <a:latin typeface="Cambria" panose="02040503050406030204" pitchFamily="18" charset="0"/>
                <a:ea typeface="Cambria" panose="02040503050406030204" pitchFamily="18" charset="0"/>
              </a:rPr>
              <a:t>ACTIVITIES FOR WHICH THE FINANCIAL SUPPORT MAY BE PROVIDED</a:t>
            </a:r>
          </a:p>
          <a:p>
            <a:pPr algn="just">
              <a:spcAft>
                <a:spcPts val="1000"/>
              </a:spcAft>
            </a:pPr>
            <a:endParaRPr lang="sr-Latn-ME" sz="1600" dirty="0">
              <a:latin typeface="Cambria" panose="02040503050406030204" pitchFamily="18" charset="0"/>
              <a:ea typeface="Cambria" panose="02040503050406030204" pitchFamily="18" charset="0"/>
            </a:endParaRPr>
          </a:p>
          <a:p>
            <a:pPr algn="just">
              <a:spcAft>
                <a:spcPts val="1000"/>
              </a:spcAft>
            </a:pPr>
            <a:r>
              <a:rPr lang="en-GB" sz="1600" dirty="0">
                <a:latin typeface="Cambria" panose="02040503050406030204" pitchFamily="18" charset="0"/>
                <a:ea typeface="Cambria" panose="02040503050406030204" pitchFamily="18" charset="0"/>
              </a:rPr>
              <a:t>Financial support may be provided for the following </a:t>
            </a:r>
            <a:r>
              <a:rPr lang="en-GB" sz="1600" b="1" u="sng" dirty="0">
                <a:latin typeface="Cambria" panose="02040503050406030204" pitchFamily="18" charset="0"/>
                <a:ea typeface="Cambria" panose="02040503050406030204" pitchFamily="18" charset="0"/>
              </a:rPr>
              <a:t>activities for TP 1</a:t>
            </a:r>
            <a:r>
              <a:rPr lang="en-GB" sz="1600" dirty="0">
                <a:latin typeface="Cambria" panose="02040503050406030204" pitchFamily="18" charset="0"/>
                <a:ea typeface="Cambria" panose="02040503050406030204" pitchFamily="18" charset="0"/>
              </a:rPr>
              <a:t>: </a:t>
            </a:r>
          </a:p>
          <a:p>
            <a:pPr marL="342900" lvl="0" indent="-342900">
              <a:lnSpc>
                <a:spcPct val="115000"/>
              </a:lnSpc>
              <a:buFont typeface="Calibri" panose="020F0502020204030204" pitchFamily="34" charset="0"/>
              <a:buChar char="-"/>
            </a:pPr>
            <a:r>
              <a:rPr lang="en-GB" sz="1600" dirty="0">
                <a:solidFill>
                  <a:srgbClr val="000000"/>
                </a:solidFill>
                <a:latin typeface="Cambria" panose="02040503050406030204" pitchFamily="18" charset="0"/>
                <a:ea typeface="Cambria" panose="02040503050406030204" pitchFamily="18" charset="0"/>
                <a:cs typeface="Times New Roman" panose="02020603050405020304" pitchFamily="18" charset="0"/>
              </a:rPr>
              <a:t>Support to adaptation of rural households through procurement of equipment and small scale infrastructure for the purpose of increasing the standards in tourism; </a:t>
            </a:r>
            <a:endParaRPr lang="en-GB" sz="1600" dirty="0">
              <a:latin typeface="Cambria" panose="02040503050406030204" pitchFamily="18" charset="0"/>
              <a:ea typeface="Cambria" panose="02040503050406030204" pitchFamily="18" charset="0"/>
              <a:cs typeface="Times New Roman" panose="02020603050405020304" pitchFamily="18" charset="0"/>
            </a:endParaRPr>
          </a:p>
          <a:p>
            <a:pPr marL="342900" lvl="0" indent="-342900">
              <a:lnSpc>
                <a:spcPct val="115000"/>
              </a:lnSpc>
              <a:buFont typeface="Calibri" panose="020F0502020204030204" pitchFamily="34" charset="0"/>
              <a:buChar char="-"/>
            </a:pPr>
            <a:r>
              <a:rPr lang="en-GB" sz="1600" dirty="0">
                <a:solidFill>
                  <a:srgbClr val="000000"/>
                </a:solidFill>
                <a:latin typeface="Cambria" panose="02040503050406030204" pitchFamily="18" charset="0"/>
                <a:ea typeface="Cambria" panose="02040503050406030204" pitchFamily="18" charset="0"/>
                <a:cs typeface="Times New Roman" panose="02020603050405020304" pitchFamily="18" charset="0"/>
              </a:rPr>
              <a:t>Enhance service quality in tourism; </a:t>
            </a:r>
            <a:endParaRPr lang="en-GB" sz="1600" dirty="0">
              <a:latin typeface="Cambria" panose="02040503050406030204" pitchFamily="18" charset="0"/>
              <a:ea typeface="Cambria" panose="02040503050406030204" pitchFamily="18" charset="0"/>
              <a:cs typeface="Times New Roman" panose="02020603050405020304" pitchFamily="18" charset="0"/>
            </a:endParaRPr>
          </a:p>
          <a:p>
            <a:pPr marL="342900" lvl="0" indent="-342900">
              <a:lnSpc>
                <a:spcPct val="115000"/>
              </a:lnSpc>
              <a:buFont typeface="Calibri" panose="020F0502020204030204" pitchFamily="34" charset="0"/>
              <a:buChar char="-"/>
            </a:pPr>
            <a:r>
              <a:rPr lang="en-GB" sz="1600" dirty="0">
                <a:solidFill>
                  <a:srgbClr val="000000"/>
                </a:solidFill>
                <a:latin typeface="Cambria" panose="02040503050406030204" pitchFamily="18" charset="0"/>
                <a:ea typeface="Cambria" panose="02040503050406030204" pitchFamily="18" charset="0"/>
                <a:cs typeface="Times New Roman" panose="02020603050405020304" pitchFamily="18" charset="0"/>
              </a:rPr>
              <a:t>Support ecological food production;</a:t>
            </a:r>
            <a:endParaRPr lang="en-GB" sz="1600" dirty="0">
              <a:latin typeface="Cambria" panose="02040503050406030204" pitchFamily="18" charset="0"/>
              <a:ea typeface="Cambria" panose="02040503050406030204" pitchFamily="18" charset="0"/>
              <a:cs typeface="Times New Roman" panose="02020603050405020304" pitchFamily="18" charset="0"/>
            </a:endParaRPr>
          </a:p>
          <a:p>
            <a:pPr marL="342900" lvl="0" indent="-342900">
              <a:lnSpc>
                <a:spcPct val="115000"/>
              </a:lnSpc>
              <a:buFont typeface="Calibri" panose="020F0502020204030204" pitchFamily="34" charset="0"/>
              <a:buChar char="-"/>
            </a:pPr>
            <a:r>
              <a:rPr lang="en-GB" sz="1600" dirty="0">
                <a:solidFill>
                  <a:srgbClr val="000000"/>
                </a:solidFill>
                <a:latin typeface="Cambria" panose="02040503050406030204" pitchFamily="18" charset="0"/>
                <a:ea typeface="Cambria" panose="02040503050406030204" pitchFamily="18" charset="0"/>
                <a:cs typeface="Times New Roman" panose="02020603050405020304" pitchFamily="18" charset="0"/>
              </a:rPr>
              <a:t>Support of cultural events in the CBC area; </a:t>
            </a:r>
            <a:endParaRPr lang="en-GB" sz="1600" dirty="0">
              <a:latin typeface="Cambria" panose="02040503050406030204" pitchFamily="18" charset="0"/>
              <a:ea typeface="Cambria" panose="02040503050406030204" pitchFamily="18" charset="0"/>
              <a:cs typeface="Times New Roman" panose="02020603050405020304" pitchFamily="18" charset="0"/>
            </a:endParaRPr>
          </a:p>
          <a:p>
            <a:pPr marL="342900" lvl="0" indent="-342900">
              <a:lnSpc>
                <a:spcPct val="115000"/>
              </a:lnSpc>
              <a:buFont typeface="Calibri" panose="020F0502020204030204" pitchFamily="34" charset="0"/>
              <a:buChar char="-"/>
            </a:pPr>
            <a:r>
              <a:rPr lang="en-GB" sz="1600" dirty="0">
                <a:latin typeface="Cambria" panose="02040503050406030204" pitchFamily="18" charset="0"/>
                <a:ea typeface="Cambria" panose="02040503050406030204" pitchFamily="18" charset="0"/>
                <a:cs typeface="Times New Roman" panose="02020603050405020304" pitchFamily="18" charset="0"/>
              </a:rPr>
              <a:t>Promote less known tourism attractions in the program area.</a:t>
            </a:r>
            <a:endParaRPr lang="sr-Latn-ME" sz="1600" dirty="0">
              <a:latin typeface="Cambria" panose="02040503050406030204" pitchFamily="18" charset="0"/>
              <a:ea typeface="Cambria" panose="02040503050406030204" pitchFamily="18" charset="0"/>
              <a:cs typeface="Times New Roman" panose="02020603050405020304" pitchFamily="18" charset="0"/>
            </a:endParaRPr>
          </a:p>
          <a:p>
            <a:pPr lvl="0">
              <a:lnSpc>
                <a:spcPct val="115000"/>
              </a:lnSpc>
            </a:pPr>
            <a:endParaRPr lang="en-GB" sz="1600" dirty="0">
              <a:latin typeface="Cambria" panose="02040503050406030204" pitchFamily="18" charset="0"/>
              <a:ea typeface="Cambria" panose="02040503050406030204" pitchFamily="18" charset="0"/>
              <a:cs typeface="Times New Roman" panose="02020603050405020304" pitchFamily="18" charset="0"/>
            </a:endParaRPr>
          </a:p>
          <a:p>
            <a:pPr algn="just">
              <a:spcAft>
                <a:spcPts val="1000"/>
              </a:spcAft>
            </a:pPr>
            <a:r>
              <a:rPr lang="en-GB" sz="1600" dirty="0">
                <a:latin typeface="Cambria" panose="02040503050406030204" pitchFamily="18" charset="0"/>
                <a:ea typeface="Cambria" panose="02040503050406030204" pitchFamily="18" charset="0"/>
              </a:rPr>
              <a:t>Financial support may be provided for the following </a:t>
            </a:r>
            <a:r>
              <a:rPr lang="en-GB" sz="1600" b="1" u="sng" dirty="0">
                <a:latin typeface="Cambria" panose="02040503050406030204" pitchFamily="18" charset="0"/>
                <a:ea typeface="Cambria" panose="02040503050406030204" pitchFamily="18" charset="0"/>
              </a:rPr>
              <a:t>activities for TP 3</a:t>
            </a:r>
            <a:r>
              <a:rPr lang="en-GB" sz="1600" dirty="0">
                <a:latin typeface="Cambria" panose="02040503050406030204" pitchFamily="18" charset="0"/>
                <a:ea typeface="Cambria" panose="02040503050406030204" pitchFamily="18" charset="0"/>
              </a:rPr>
              <a:t>: </a:t>
            </a:r>
          </a:p>
          <a:p>
            <a:pPr marL="342900" lvl="0" indent="-342900">
              <a:lnSpc>
                <a:spcPct val="115000"/>
              </a:lnSpc>
              <a:buFont typeface="Calibri" panose="020F0502020204030204" pitchFamily="34" charset="0"/>
              <a:buChar char="-"/>
            </a:pPr>
            <a:r>
              <a:rPr lang="en-GB" sz="1600" dirty="0">
                <a:solidFill>
                  <a:srgbClr val="000000"/>
                </a:solidFill>
                <a:latin typeface="Cambria" panose="02040503050406030204" pitchFamily="18" charset="0"/>
                <a:ea typeface="Cambria" panose="02040503050406030204" pitchFamily="18" charset="0"/>
                <a:cs typeface="Times New Roman" panose="02020603050405020304" pitchFamily="18" charset="0"/>
              </a:rPr>
              <a:t>Activities for capacity building of vulnerable groups (women, youth, long term unemployed persons, PWD); </a:t>
            </a:r>
            <a:endParaRPr lang="en-GB" sz="1600" dirty="0">
              <a:latin typeface="Cambria" panose="02040503050406030204" pitchFamily="18" charset="0"/>
              <a:ea typeface="Cambria" panose="02040503050406030204" pitchFamily="18" charset="0"/>
              <a:cs typeface="Times New Roman" panose="02020603050405020304" pitchFamily="18" charset="0"/>
            </a:endParaRPr>
          </a:p>
          <a:p>
            <a:pPr marL="342900" lvl="0" indent="-342900">
              <a:lnSpc>
                <a:spcPct val="115000"/>
              </a:lnSpc>
              <a:buFont typeface="Calibri" panose="020F0502020204030204" pitchFamily="34" charset="0"/>
              <a:buChar char="-"/>
            </a:pPr>
            <a:r>
              <a:rPr lang="en-GB" sz="1600" dirty="0">
                <a:latin typeface="Cambria" panose="02040503050406030204" pitchFamily="18" charset="0"/>
                <a:ea typeface="Cambria" panose="02040503050406030204" pitchFamily="18" charset="0"/>
                <a:cs typeface="Times New Roman" panose="02020603050405020304" pitchFamily="18" charset="0"/>
              </a:rPr>
              <a:t>Supporting initiatives and campaigns for self-employment;</a:t>
            </a:r>
          </a:p>
          <a:p>
            <a:pPr marL="342900" lvl="0" indent="-342900">
              <a:lnSpc>
                <a:spcPct val="115000"/>
              </a:lnSpc>
              <a:buFont typeface="Calibri" panose="020F0502020204030204" pitchFamily="34" charset="0"/>
              <a:buChar char="-"/>
            </a:pPr>
            <a:r>
              <a:rPr lang="en-GB" sz="1600" dirty="0">
                <a:solidFill>
                  <a:srgbClr val="000000"/>
                </a:solidFill>
                <a:latin typeface="Cambria" panose="02040503050406030204" pitchFamily="18" charset="0"/>
                <a:ea typeface="Cambria" panose="02040503050406030204" pitchFamily="18" charset="0"/>
                <a:cs typeface="Times New Roman" panose="02020603050405020304" pitchFamily="18" charset="0"/>
              </a:rPr>
              <a:t>Support to start up business for vulnerable groups; </a:t>
            </a:r>
            <a:endParaRPr lang="en-GB" sz="1600" dirty="0">
              <a:latin typeface="Cambria" panose="02040503050406030204" pitchFamily="18" charset="0"/>
              <a:ea typeface="Cambria" panose="02040503050406030204" pitchFamily="18" charset="0"/>
              <a:cs typeface="Times New Roman" panose="02020603050405020304" pitchFamily="18" charset="0"/>
            </a:endParaRPr>
          </a:p>
          <a:p>
            <a:pPr marL="342900" lvl="0" indent="-342900">
              <a:lnSpc>
                <a:spcPct val="115000"/>
              </a:lnSpc>
              <a:buFont typeface="Calibri" panose="020F0502020204030204" pitchFamily="34" charset="0"/>
              <a:buChar char="-"/>
            </a:pPr>
            <a:r>
              <a:rPr lang="en-GB" sz="1600" dirty="0">
                <a:solidFill>
                  <a:srgbClr val="000000"/>
                </a:solidFill>
                <a:latin typeface="Cambria" panose="02040503050406030204" pitchFamily="18" charset="0"/>
                <a:ea typeface="Cambria" panose="02040503050406030204" pitchFamily="18" charset="0"/>
                <a:cs typeface="Times New Roman" panose="02020603050405020304" pitchFamily="18" charset="0"/>
              </a:rPr>
              <a:t>Activities aiming at employing vulnerable groups; </a:t>
            </a:r>
            <a:endParaRPr lang="en-GB" sz="1600" dirty="0">
              <a:latin typeface="Cambria" panose="02040503050406030204" pitchFamily="18" charset="0"/>
              <a:ea typeface="Cambria" panose="02040503050406030204" pitchFamily="18" charset="0"/>
              <a:cs typeface="Times New Roman" panose="02020603050405020304" pitchFamily="18" charset="0"/>
            </a:endParaRPr>
          </a:p>
          <a:p>
            <a:pPr marL="342900" lvl="0" indent="-342900">
              <a:lnSpc>
                <a:spcPct val="115000"/>
              </a:lnSpc>
              <a:buFont typeface="Calibri" panose="020F0502020204030204" pitchFamily="34" charset="0"/>
              <a:buChar char="-"/>
            </a:pPr>
            <a:r>
              <a:rPr lang="en-GB" sz="1600" dirty="0">
                <a:solidFill>
                  <a:srgbClr val="000000"/>
                </a:solidFill>
                <a:latin typeface="Cambria" panose="02040503050406030204" pitchFamily="18" charset="0"/>
                <a:ea typeface="Cambria" panose="02040503050406030204" pitchFamily="18" charset="0"/>
                <a:cs typeface="Times New Roman" panose="02020603050405020304" pitchFamily="18" charset="0"/>
              </a:rPr>
              <a:t>Business initiatives promoting labour mobility across the border;</a:t>
            </a:r>
            <a:endParaRPr lang="sr-Latn-ME" sz="1600" dirty="0">
              <a:latin typeface="Cambria" panose="02040503050406030204" pitchFamily="18" charset="0"/>
              <a:ea typeface="Cambria" panose="02040503050406030204" pitchFamily="18" charset="0"/>
              <a:cs typeface="Times New Roman" panose="02020603050405020304" pitchFamily="18" charset="0"/>
            </a:endParaRPr>
          </a:p>
          <a:p>
            <a:pPr marL="342900" lvl="0" indent="-342900">
              <a:lnSpc>
                <a:spcPct val="115000"/>
              </a:lnSpc>
              <a:buFont typeface="Calibri" panose="020F0502020204030204" pitchFamily="34" charset="0"/>
              <a:buChar char="-"/>
            </a:pPr>
            <a:r>
              <a:rPr lang="en-GB" sz="1600" dirty="0">
                <a:latin typeface="Cambria" panose="02040503050406030204" pitchFamily="18" charset="0"/>
                <a:ea typeface="Cambria" panose="02040503050406030204" pitchFamily="18" charset="0"/>
              </a:rPr>
              <a:t>Support cooperation among and between (vocational) education institutions and the private sector.</a:t>
            </a:r>
          </a:p>
        </p:txBody>
      </p:sp>
    </p:spTree>
    <p:extLst>
      <p:ext uri="{BB962C8B-B14F-4D97-AF65-F5344CB8AC3E}">
        <p14:creationId xmlns:p14="http://schemas.microsoft.com/office/powerpoint/2010/main" val="39249571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5400" y="228600"/>
            <a:ext cx="7620000" cy="4524315"/>
          </a:xfrm>
          <a:prstGeom prst="rect">
            <a:avLst/>
          </a:prstGeom>
        </p:spPr>
        <p:txBody>
          <a:bodyPr wrap="square">
            <a:spAutoFit/>
          </a:bodyPr>
          <a:lstStyle/>
          <a:p>
            <a:pPr algn="ctr">
              <a:spcAft>
                <a:spcPts val="1000"/>
              </a:spcAft>
            </a:pPr>
            <a:r>
              <a:rPr lang="sr-Latn-ME" sz="2000" b="1" dirty="0">
                <a:latin typeface="Cambria" panose="02040503050406030204" pitchFamily="18" charset="0"/>
                <a:ea typeface="Cambria" panose="02040503050406030204" pitchFamily="18" charset="0"/>
              </a:rPr>
              <a:t>ELIGIBILITY OF APPLICANTS – FINANCIAL SUPPORT TO THIRD PARTIES</a:t>
            </a:r>
          </a:p>
          <a:p>
            <a:pPr algn="just">
              <a:spcAft>
                <a:spcPts val="1000"/>
              </a:spcAft>
            </a:pPr>
            <a:endParaRPr lang="sr-Latn-ME" dirty="0">
              <a:latin typeface="Times New Roman" panose="02020603050405020304" pitchFamily="18" charset="0"/>
              <a:ea typeface="Times New Roman" panose="02020603050405020304" pitchFamily="18" charset="0"/>
            </a:endParaRPr>
          </a:p>
          <a:p>
            <a:pPr algn="just">
              <a:spcAft>
                <a:spcPts val="1000"/>
              </a:spcAft>
            </a:pPr>
            <a:r>
              <a:rPr lang="en-GB" dirty="0">
                <a:latin typeface="Cambria" panose="02040503050406030204" pitchFamily="18" charset="0"/>
                <a:ea typeface="Cambria" panose="02040503050406030204" pitchFamily="18" charset="0"/>
              </a:rPr>
              <a:t>For the purposes of this Call for Proposals, </a:t>
            </a:r>
            <a:r>
              <a:rPr lang="en-GB" u="sng" dirty="0">
                <a:latin typeface="Cambria" panose="02040503050406030204" pitchFamily="18" charset="0"/>
                <a:ea typeface="Cambria" panose="02040503050406030204" pitchFamily="18" charset="0"/>
              </a:rPr>
              <a:t>third parties</a:t>
            </a:r>
            <a:r>
              <a:rPr lang="en-GB" dirty="0">
                <a:latin typeface="Cambria" panose="02040503050406030204" pitchFamily="18" charset="0"/>
                <a:ea typeface="Cambria" panose="02040503050406030204" pitchFamily="18" charset="0"/>
              </a:rPr>
              <a:t> per thematic priority are: </a:t>
            </a:r>
            <a:endParaRPr lang="sr-Latn-ME" dirty="0">
              <a:latin typeface="Cambria" panose="02040503050406030204" pitchFamily="18" charset="0"/>
              <a:ea typeface="Cambria" panose="02040503050406030204" pitchFamily="18" charset="0"/>
            </a:endParaRPr>
          </a:p>
          <a:p>
            <a:pPr algn="just">
              <a:spcAft>
                <a:spcPts val="1000"/>
              </a:spcAft>
            </a:pPr>
            <a:endParaRPr lang="en-GB" dirty="0">
              <a:latin typeface="Cambria" panose="02040503050406030204" pitchFamily="18" charset="0"/>
              <a:ea typeface="Cambria" panose="02040503050406030204" pitchFamily="18" charset="0"/>
            </a:endParaRPr>
          </a:p>
          <a:p>
            <a:pPr marL="285750" indent="-285750" algn="just">
              <a:spcAft>
                <a:spcPts val="1000"/>
              </a:spcAft>
              <a:buFont typeface="Arial" panose="020B0604020202020204" pitchFamily="34" charset="0"/>
              <a:buChar char="•"/>
            </a:pPr>
            <a:r>
              <a:rPr lang="en-GB" b="1" dirty="0">
                <a:latin typeface="Cambria" panose="02040503050406030204" pitchFamily="18" charset="0"/>
                <a:ea typeface="Cambria" panose="02040503050406030204" pitchFamily="18" charset="0"/>
              </a:rPr>
              <a:t>For TP1 </a:t>
            </a:r>
            <a:r>
              <a:rPr lang="en-GB" dirty="0">
                <a:latin typeface="Cambria" panose="02040503050406030204" pitchFamily="18" charset="0"/>
                <a:ea typeface="Cambria" panose="02040503050406030204" pitchFamily="18" charset="0"/>
              </a:rPr>
              <a:t>- </a:t>
            </a:r>
            <a:r>
              <a:rPr lang="en-GB" i="1" dirty="0">
                <a:latin typeface="Cambria" panose="02040503050406030204" pitchFamily="18" charset="0"/>
                <a:ea typeface="Cambria" panose="02040503050406030204" pitchFamily="18" charset="0"/>
              </a:rPr>
              <a:t>Encouraging tourism and cultural and natural heritage</a:t>
            </a:r>
            <a:r>
              <a:rPr lang="en-GB" dirty="0">
                <a:latin typeface="Cambria" panose="02040503050406030204" pitchFamily="18" charset="0"/>
                <a:ea typeface="Cambria" panose="02040503050406030204" pitchFamily="18" charset="0"/>
              </a:rPr>
              <a:t> - natural persons, rural households, </a:t>
            </a:r>
            <a:r>
              <a:rPr lang="en-GB" dirty="0">
                <a:solidFill>
                  <a:srgbClr val="000000"/>
                </a:solidFill>
                <a:latin typeface="Cambria" panose="02040503050406030204" pitchFamily="18" charset="0"/>
                <a:ea typeface="Cambria" panose="02040503050406030204" pitchFamily="18" charset="0"/>
              </a:rPr>
              <a:t>local SMEs, NGOs, tourist service providers, tourism and cultural organizations. </a:t>
            </a:r>
            <a:endParaRPr lang="sr-Latn-ME" dirty="0">
              <a:solidFill>
                <a:srgbClr val="000000"/>
              </a:solidFill>
              <a:latin typeface="Cambria" panose="02040503050406030204" pitchFamily="18" charset="0"/>
              <a:ea typeface="Cambria" panose="02040503050406030204" pitchFamily="18" charset="0"/>
            </a:endParaRPr>
          </a:p>
          <a:p>
            <a:pPr algn="just">
              <a:spcAft>
                <a:spcPts val="1000"/>
              </a:spcAft>
            </a:pPr>
            <a:endParaRPr lang="en-GB" dirty="0">
              <a:latin typeface="Cambria" panose="02040503050406030204" pitchFamily="18" charset="0"/>
              <a:ea typeface="Cambria" panose="02040503050406030204" pitchFamily="18" charset="0"/>
            </a:endParaRPr>
          </a:p>
          <a:p>
            <a:pPr marL="285750" indent="-285750" algn="just">
              <a:spcAft>
                <a:spcPts val="1000"/>
              </a:spcAft>
              <a:buFont typeface="Arial" panose="020B0604020202020204" pitchFamily="34" charset="0"/>
              <a:buChar char="•"/>
            </a:pPr>
            <a:r>
              <a:rPr lang="en-GB" b="1" dirty="0">
                <a:latin typeface="Cambria" panose="02040503050406030204" pitchFamily="18" charset="0"/>
                <a:ea typeface="Cambria" panose="02040503050406030204" pitchFamily="18" charset="0"/>
              </a:rPr>
              <a:t>For TP3 </a:t>
            </a:r>
            <a:r>
              <a:rPr lang="en-GB" dirty="0">
                <a:latin typeface="Cambria" panose="02040503050406030204" pitchFamily="18" charset="0"/>
                <a:ea typeface="Cambria" panose="02040503050406030204" pitchFamily="18" charset="0"/>
              </a:rPr>
              <a:t>- </a:t>
            </a:r>
            <a:r>
              <a:rPr lang="en-GB" i="1" dirty="0">
                <a:latin typeface="Cambria" panose="02040503050406030204" pitchFamily="18" charset="0"/>
                <a:ea typeface="Cambria" panose="02040503050406030204" pitchFamily="18" charset="0"/>
              </a:rPr>
              <a:t>Promoting employment, labour mobility and social and cultural inclusion across the border</a:t>
            </a:r>
            <a:r>
              <a:rPr lang="en-GB" dirty="0">
                <a:solidFill>
                  <a:srgbClr val="000000"/>
                </a:solidFill>
                <a:latin typeface="Cambria" panose="02040503050406030204" pitchFamily="18" charset="0"/>
                <a:ea typeface="Cambria" panose="02040503050406030204" pitchFamily="18" charset="0"/>
              </a:rPr>
              <a:t> - local SMEs, local business support organizations, NGOs, vocational and technical training institutions. </a:t>
            </a:r>
            <a:endParaRPr lang="en-GB"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474133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1187648"/>
            <a:ext cx="8153400" cy="7509748"/>
          </a:xfrm>
          <a:prstGeom prst="rect">
            <a:avLst/>
          </a:prstGeom>
        </p:spPr>
        <p:txBody>
          <a:bodyPr wrap="square">
            <a:spAutoFit/>
          </a:bodyPr>
          <a:lstStyle/>
          <a:p>
            <a:pPr lvl="0">
              <a:spcBef>
                <a:spcPts val="15"/>
              </a:spcBef>
            </a:pPr>
            <a:endParaRPr lang="en-US" sz="1600" dirty="0">
              <a:solidFill>
                <a:prstClr val="black"/>
              </a:solidFill>
              <a:latin typeface="Cambria" pitchFamily="18" charset="0"/>
              <a:cs typeface="Times New Roman"/>
            </a:endParaRPr>
          </a:p>
          <a:p>
            <a:pPr lvl="0">
              <a:spcBef>
                <a:spcPts val="15"/>
              </a:spcBef>
            </a:pPr>
            <a:endParaRPr lang="en-US" sz="1600" dirty="0">
              <a:solidFill>
                <a:prstClr val="black"/>
              </a:solidFill>
              <a:latin typeface="Cambria" pitchFamily="18" charset="0"/>
              <a:cs typeface="Times New Roman"/>
            </a:endParaRPr>
          </a:p>
          <a:p>
            <a:pPr lvl="0">
              <a:spcBef>
                <a:spcPts val="15"/>
              </a:spcBef>
            </a:pPr>
            <a:endParaRPr lang="en-US" sz="1600" dirty="0">
              <a:solidFill>
                <a:prstClr val="black"/>
              </a:solidFill>
              <a:latin typeface="Cambria" pitchFamily="18" charset="0"/>
              <a:cs typeface="Times New Roman"/>
            </a:endParaRPr>
          </a:p>
          <a:p>
            <a:pPr lvl="0">
              <a:spcBef>
                <a:spcPts val="15"/>
              </a:spcBef>
            </a:pPr>
            <a:endParaRPr lang="en-US" sz="1600" dirty="0">
              <a:solidFill>
                <a:prstClr val="black"/>
              </a:solidFill>
              <a:latin typeface="Cambria" pitchFamily="18" charset="0"/>
              <a:cs typeface="Times New Roman"/>
            </a:endParaRPr>
          </a:p>
          <a:p>
            <a:pPr lvl="0">
              <a:spcBef>
                <a:spcPts val="15"/>
              </a:spcBef>
            </a:pPr>
            <a:endParaRPr lang="en-US" sz="1600" dirty="0">
              <a:solidFill>
                <a:prstClr val="black"/>
              </a:solidFill>
              <a:latin typeface="Cambria" pitchFamily="18" charset="0"/>
              <a:cs typeface="Times New Roman"/>
            </a:endParaRPr>
          </a:p>
          <a:p>
            <a:pPr lvl="0">
              <a:spcBef>
                <a:spcPts val="15"/>
              </a:spcBef>
            </a:pPr>
            <a:endParaRPr lang="en-US" sz="1600" dirty="0">
              <a:solidFill>
                <a:prstClr val="black"/>
              </a:solidFill>
              <a:latin typeface="Cambria" pitchFamily="18" charset="0"/>
              <a:cs typeface="Times New Roman"/>
            </a:endParaRPr>
          </a:p>
          <a:p>
            <a:pPr lvl="0">
              <a:spcBef>
                <a:spcPts val="15"/>
              </a:spcBef>
            </a:pPr>
            <a:endParaRPr lang="en-US" sz="1600" dirty="0">
              <a:solidFill>
                <a:prstClr val="black"/>
              </a:solidFill>
              <a:latin typeface="Cambria" pitchFamily="18" charset="0"/>
              <a:cs typeface="Times New Roman"/>
            </a:endParaRPr>
          </a:p>
          <a:p>
            <a:pPr lvl="0" algn="ctr">
              <a:spcBef>
                <a:spcPts val="15"/>
              </a:spcBef>
            </a:pPr>
            <a:endParaRPr lang="en-US" sz="1600" dirty="0">
              <a:solidFill>
                <a:prstClr val="black"/>
              </a:solidFill>
              <a:latin typeface="Cambria" pitchFamily="18" charset="0"/>
              <a:cs typeface="Times New Roman"/>
            </a:endParaRPr>
          </a:p>
          <a:p>
            <a:pPr lvl="0" algn="ctr">
              <a:spcBef>
                <a:spcPts val="15"/>
              </a:spcBef>
            </a:pPr>
            <a:r>
              <a:rPr lang="en-US" sz="2000" b="1" dirty="0">
                <a:solidFill>
                  <a:prstClr val="black"/>
                </a:solidFill>
                <a:latin typeface="Cambria" pitchFamily="18" charset="0"/>
                <a:cs typeface="Times New Roman"/>
              </a:rPr>
              <a:t>INELIGIBLE ACTIONS</a:t>
            </a:r>
          </a:p>
          <a:p>
            <a:pPr lvl="0">
              <a:spcBef>
                <a:spcPts val="15"/>
              </a:spcBef>
            </a:pPr>
            <a:endParaRPr lang="en-US" sz="1600" dirty="0">
              <a:solidFill>
                <a:prstClr val="black"/>
              </a:solidFill>
              <a:latin typeface="Cambria" pitchFamily="18" charset="0"/>
              <a:cs typeface="Times New Roman"/>
            </a:endParaRPr>
          </a:p>
          <a:p>
            <a:pPr marL="285750" lvl="0" indent="-285750">
              <a:spcBef>
                <a:spcPts val="15"/>
              </a:spcBef>
              <a:buFont typeface="Arial" pitchFamily="34" charset="0"/>
              <a:buChar char="•"/>
            </a:pPr>
            <a:r>
              <a:rPr lang="en-US" dirty="0">
                <a:solidFill>
                  <a:prstClr val="black"/>
                </a:solidFill>
                <a:latin typeface="Cambria" pitchFamily="18" charset="0"/>
                <a:cs typeface="Times New Roman"/>
              </a:rPr>
              <a:t>actions concerned only or mainly with individual sponsorships for participation in workshops, seminars, conferences and congresses;</a:t>
            </a:r>
          </a:p>
          <a:p>
            <a:pPr marL="285750" lvl="0" indent="-285750">
              <a:spcBef>
                <a:spcPts val="15"/>
              </a:spcBef>
              <a:buFont typeface="Arial" pitchFamily="34" charset="0"/>
              <a:buChar char="•"/>
            </a:pPr>
            <a:r>
              <a:rPr lang="en-US" dirty="0">
                <a:solidFill>
                  <a:prstClr val="black"/>
                </a:solidFill>
                <a:latin typeface="Cambria" pitchFamily="18" charset="0"/>
                <a:cs typeface="Times New Roman"/>
              </a:rPr>
              <a:t>actions concerned only or mainly with individual scholarships for studies or training courses or research;</a:t>
            </a:r>
          </a:p>
          <a:p>
            <a:pPr marL="285750" lvl="0" indent="-285750">
              <a:spcBef>
                <a:spcPts val="15"/>
              </a:spcBef>
              <a:buFont typeface="Arial" pitchFamily="34" charset="0"/>
              <a:buChar char="•"/>
            </a:pPr>
            <a:r>
              <a:rPr lang="en-US" dirty="0">
                <a:solidFill>
                  <a:prstClr val="black"/>
                </a:solidFill>
                <a:latin typeface="Cambria" pitchFamily="18" charset="0"/>
                <a:cs typeface="Times New Roman"/>
              </a:rPr>
              <a:t>actions aimed at the upgrading of infrastructure and equipment in privately owned facilities;</a:t>
            </a:r>
          </a:p>
          <a:p>
            <a:pPr marL="285750" lvl="0" indent="-285750">
              <a:spcBef>
                <a:spcPts val="15"/>
              </a:spcBef>
              <a:buFont typeface="Arial" pitchFamily="34" charset="0"/>
              <a:buChar char="•"/>
            </a:pPr>
            <a:r>
              <a:rPr lang="en-US" dirty="0">
                <a:solidFill>
                  <a:prstClr val="black"/>
                </a:solidFill>
                <a:latin typeface="Cambria" pitchFamily="18" charset="0"/>
                <a:cs typeface="Times New Roman"/>
              </a:rPr>
              <a:t>preparatory studies or preparation of preliminary design for works to be carried out within the project;</a:t>
            </a:r>
          </a:p>
          <a:p>
            <a:pPr marL="285750" lvl="0" indent="-285750">
              <a:spcBef>
                <a:spcPts val="15"/>
              </a:spcBef>
              <a:buFont typeface="Arial" pitchFamily="34" charset="0"/>
              <a:buChar char="•"/>
            </a:pPr>
            <a:r>
              <a:rPr lang="en-US" dirty="0">
                <a:solidFill>
                  <a:prstClr val="black"/>
                </a:solidFill>
                <a:latin typeface="Cambria" pitchFamily="18" charset="0"/>
                <a:cs typeface="Times New Roman"/>
              </a:rPr>
              <a:t>actions without a real cross-border impact and benefits;</a:t>
            </a:r>
          </a:p>
          <a:p>
            <a:pPr marL="285750" lvl="0" indent="-285750">
              <a:spcBef>
                <a:spcPts val="15"/>
              </a:spcBef>
              <a:buFont typeface="Arial" pitchFamily="34" charset="0"/>
              <a:buChar char="•"/>
            </a:pPr>
            <a:r>
              <a:rPr lang="en-US" dirty="0">
                <a:solidFill>
                  <a:prstClr val="black"/>
                </a:solidFill>
                <a:latin typeface="Cambria" pitchFamily="18" charset="0"/>
                <a:cs typeface="Times New Roman"/>
              </a:rPr>
              <a:t>actions linked to political parties;</a:t>
            </a:r>
          </a:p>
          <a:p>
            <a:pPr marL="285750" lvl="0" indent="-285750">
              <a:spcBef>
                <a:spcPts val="15"/>
              </a:spcBef>
              <a:buFont typeface="Arial" pitchFamily="34" charset="0"/>
              <a:buChar char="•"/>
            </a:pPr>
            <a:r>
              <a:rPr lang="en-US" dirty="0">
                <a:solidFill>
                  <a:prstClr val="black"/>
                </a:solidFill>
                <a:latin typeface="Cambria" pitchFamily="18" charset="0"/>
                <a:cs typeface="Times New Roman"/>
              </a:rPr>
              <a:t>actions including commercial and profit-making activities ;</a:t>
            </a:r>
          </a:p>
          <a:p>
            <a:pPr marL="285750" lvl="0" indent="-285750">
              <a:spcBef>
                <a:spcPts val="15"/>
              </a:spcBef>
              <a:buFont typeface="Arial" pitchFamily="34" charset="0"/>
              <a:buChar char="•"/>
            </a:pPr>
            <a:r>
              <a:rPr lang="en-US" dirty="0">
                <a:solidFill>
                  <a:prstClr val="black"/>
                </a:solidFill>
                <a:latin typeface="Cambria" pitchFamily="18" charset="0"/>
                <a:cs typeface="Times New Roman"/>
              </a:rPr>
              <a:t>actions concerned only or mainly with commercial and profit-making activities;</a:t>
            </a:r>
          </a:p>
          <a:p>
            <a:pPr marL="285750" lvl="0" indent="-285750">
              <a:spcBef>
                <a:spcPts val="15"/>
              </a:spcBef>
              <a:buFont typeface="Arial" pitchFamily="34" charset="0"/>
              <a:buChar char="•"/>
            </a:pPr>
            <a:r>
              <a:rPr lang="en-US" dirty="0">
                <a:solidFill>
                  <a:prstClr val="black"/>
                </a:solidFill>
                <a:latin typeface="Cambria" pitchFamily="18" charset="0"/>
                <a:cs typeface="Times New Roman"/>
              </a:rPr>
              <a:t>actions confined to charitable donations;</a:t>
            </a:r>
          </a:p>
          <a:p>
            <a:pPr marL="285750" lvl="0" indent="-285750">
              <a:spcBef>
                <a:spcPts val="15"/>
              </a:spcBef>
              <a:buFont typeface="Arial" pitchFamily="34" charset="0"/>
              <a:buChar char="•"/>
            </a:pPr>
            <a:r>
              <a:rPr lang="en-US" dirty="0">
                <a:solidFill>
                  <a:prstClr val="black"/>
                </a:solidFill>
                <a:latin typeface="Cambria" pitchFamily="18" charset="0"/>
                <a:cs typeface="Times New Roman"/>
              </a:rPr>
              <a:t>actions covered and financed by other EU funded </a:t>
            </a:r>
            <a:r>
              <a:rPr lang="en-US" dirty="0" err="1">
                <a:solidFill>
                  <a:prstClr val="black"/>
                </a:solidFill>
                <a:latin typeface="Cambria" pitchFamily="18" charset="0"/>
                <a:cs typeface="Times New Roman"/>
              </a:rPr>
              <a:t>programmes</a:t>
            </a:r>
            <a:r>
              <a:rPr lang="en-US" dirty="0">
                <a:solidFill>
                  <a:prstClr val="black"/>
                </a:solidFill>
                <a:latin typeface="Cambria" pitchFamily="18" charset="0"/>
                <a:cs typeface="Times New Roman"/>
              </a:rPr>
              <a:t>.</a:t>
            </a:r>
          </a:p>
          <a:p>
            <a:pPr lvl="0">
              <a:spcBef>
                <a:spcPts val="15"/>
              </a:spcBef>
            </a:pPr>
            <a:endParaRPr lang="sr-Latn-ME" sz="1600" dirty="0">
              <a:solidFill>
                <a:prstClr val="black"/>
              </a:solidFill>
              <a:latin typeface="Cambria" pitchFamily="18" charset="0"/>
              <a:cs typeface="Times New Roman"/>
            </a:endParaRPr>
          </a:p>
          <a:p>
            <a:pPr lvl="0">
              <a:spcBef>
                <a:spcPts val="15"/>
              </a:spcBef>
            </a:pPr>
            <a:endParaRPr lang="sr-Latn-ME" sz="1600" dirty="0">
              <a:solidFill>
                <a:prstClr val="black"/>
              </a:solidFill>
              <a:latin typeface="Cambria" pitchFamily="18" charset="0"/>
              <a:cs typeface="Times New Roman"/>
            </a:endParaRPr>
          </a:p>
          <a:p>
            <a:pPr lvl="0">
              <a:spcBef>
                <a:spcPts val="15"/>
              </a:spcBef>
            </a:pPr>
            <a:endParaRPr lang="en-US" sz="1600" dirty="0">
              <a:solidFill>
                <a:prstClr val="black"/>
              </a:solidFill>
              <a:latin typeface="Cambria" pitchFamily="18" charset="0"/>
              <a:cs typeface="Times New Roman"/>
            </a:endParaRPr>
          </a:p>
        </p:txBody>
      </p:sp>
    </p:spTree>
    <p:extLst>
      <p:ext uri="{BB962C8B-B14F-4D97-AF65-F5344CB8AC3E}">
        <p14:creationId xmlns:p14="http://schemas.microsoft.com/office/powerpoint/2010/main" val="23663553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914400" y="381000"/>
            <a:ext cx="7934325" cy="5247527"/>
          </a:xfrm>
          <a:prstGeom prst="rect">
            <a:avLst/>
          </a:prstGeom>
        </p:spPr>
        <p:txBody>
          <a:bodyPr vert="horz" wrap="square" lIns="0" tIns="0" rIns="0" bIns="0" rtlCol="0">
            <a:spAutoFit/>
          </a:bodyPr>
          <a:lstStyle/>
          <a:p>
            <a:pPr marL="12700" algn="ctr">
              <a:lnSpc>
                <a:spcPts val="2620"/>
              </a:lnSpc>
              <a:tabLst>
                <a:tab pos="260350" algn="l"/>
              </a:tabLst>
            </a:pPr>
            <a:endParaRPr lang="sr-Latn-ME" b="1" spc="10" dirty="0">
              <a:solidFill>
                <a:prstClr val="black"/>
              </a:solidFill>
              <a:latin typeface="Cambria" pitchFamily="18" charset="0"/>
              <a:cs typeface="Lucida Sans Unicode"/>
            </a:endParaRPr>
          </a:p>
          <a:p>
            <a:pPr marL="12700" algn="ctr">
              <a:lnSpc>
                <a:spcPts val="2620"/>
              </a:lnSpc>
              <a:tabLst>
                <a:tab pos="260350" algn="l"/>
              </a:tabLst>
            </a:pPr>
            <a:r>
              <a:rPr lang="sr-Latn-ME" sz="2000" b="1" spc="10" dirty="0">
                <a:solidFill>
                  <a:prstClr val="black"/>
                </a:solidFill>
                <a:latin typeface="Cambria" pitchFamily="18" charset="0"/>
                <a:cs typeface="Lucida Sans Unicode"/>
              </a:rPr>
              <a:t>Specific objectives and thematic priorities of the Call for Proposals</a:t>
            </a:r>
          </a:p>
          <a:p>
            <a:pPr marL="12700" algn="just">
              <a:lnSpc>
                <a:spcPts val="2620"/>
              </a:lnSpc>
              <a:tabLst>
                <a:tab pos="260350" algn="l"/>
              </a:tabLst>
            </a:pPr>
            <a:endParaRPr lang="sr-Latn-ME" spc="10" dirty="0">
              <a:solidFill>
                <a:prstClr val="black"/>
              </a:solidFill>
              <a:latin typeface="Cambria" pitchFamily="18" charset="0"/>
              <a:cs typeface="Lucida Sans Unicode"/>
            </a:endParaRPr>
          </a:p>
          <a:p>
            <a:pPr marL="12700" algn="just">
              <a:lnSpc>
                <a:spcPts val="2620"/>
              </a:lnSpc>
              <a:tabLst>
                <a:tab pos="260350" algn="l"/>
              </a:tabLst>
            </a:pPr>
            <a:endParaRPr lang="sr-Latn-ME" spc="10" dirty="0">
              <a:solidFill>
                <a:prstClr val="black"/>
              </a:solidFill>
              <a:latin typeface="Cambria" pitchFamily="18" charset="0"/>
              <a:cs typeface="Lucida Sans Unicode"/>
            </a:endParaRPr>
          </a:p>
          <a:p>
            <a:pPr marL="12700" algn="just">
              <a:lnSpc>
                <a:spcPts val="2620"/>
              </a:lnSpc>
              <a:tabLst>
                <a:tab pos="260350" algn="l"/>
              </a:tabLst>
            </a:pPr>
            <a:r>
              <a:rPr spc="10" dirty="0">
                <a:solidFill>
                  <a:prstClr val="black"/>
                </a:solidFill>
                <a:latin typeface="Cambria" pitchFamily="18" charset="0"/>
                <a:cs typeface="Lucida Sans Unicode"/>
              </a:rPr>
              <a:t>Each</a:t>
            </a:r>
            <a:r>
              <a:rPr spc="-155" dirty="0">
                <a:solidFill>
                  <a:prstClr val="black"/>
                </a:solidFill>
                <a:latin typeface="Cambria" pitchFamily="18" charset="0"/>
                <a:cs typeface="Lucida Sans Unicode"/>
              </a:rPr>
              <a:t> </a:t>
            </a:r>
            <a:r>
              <a:rPr spc="20" dirty="0">
                <a:solidFill>
                  <a:prstClr val="black"/>
                </a:solidFill>
                <a:latin typeface="Cambria" pitchFamily="18" charset="0"/>
                <a:cs typeface="Lucida Sans Unicode"/>
              </a:rPr>
              <a:t>proposed</a:t>
            </a:r>
            <a:r>
              <a:rPr spc="-180" dirty="0">
                <a:solidFill>
                  <a:prstClr val="black"/>
                </a:solidFill>
                <a:latin typeface="Cambria" pitchFamily="18" charset="0"/>
                <a:cs typeface="Lucida Sans Unicode"/>
              </a:rPr>
              <a:t> </a:t>
            </a:r>
            <a:r>
              <a:rPr spc="10" dirty="0">
                <a:solidFill>
                  <a:prstClr val="black"/>
                </a:solidFill>
                <a:latin typeface="Cambria" pitchFamily="18" charset="0"/>
                <a:cs typeface="Lucida Sans Unicode"/>
              </a:rPr>
              <a:t>Action</a:t>
            </a:r>
            <a:r>
              <a:rPr spc="-160" dirty="0">
                <a:solidFill>
                  <a:prstClr val="black"/>
                </a:solidFill>
                <a:latin typeface="Cambria" pitchFamily="18" charset="0"/>
                <a:cs typeface="Lucida Sans Unicode"/>
              </a:rPr>
              <a:t> </a:t>
            </a:r>
            <a:r>
              <a:rPr spc="5" dirty="0">
                <a:solidFill>
                  <a:prstClr val="black"/>
                </a:solidFill>
                <a:latin typeface="Cambria" pitchFamily="18" charset="0"/>
                <a:cs typeface="Lucida Sans Unicode"/>
              </a:rPr>
              <a:t>has</a:t>
            </a:r>
            <a:r>
              <a:rPr spc="25" dirty="0">
                <a:solidFill>
                  <a:prstClr val="black"/>
                </a:solidFill>
                <a:latin typeface="Cambria" pitchFamily="18" charset="0"/>
                <a:cs typeface="Lucida Sans Unicode"/>
              </a:rPr>
              <a:t> to</a:t>
            </a:r>
            <a:r>
              <a:rPr spc="-65" dirty="0">
                <a:solidFill>
                  <a:prstClr val="black"/>
                </a:solidFill>
                <a:latin typeface="Cambria" pitchFamily="18" charset="0"/>
                <a:cs typeface="Lucida Sans Unicode"/>
              </a:rPr>
              <a:t> </a:t>
            </a:r>
            <a:r>
              <a:rPr spc="-5" dirty="0">
                <a:solidFill>
                  <a:prstClr val="black"/>
                </a:solidFill>
                <a:latin typeface="Cambria" pitchFamily="18" charset="0"/>
                <a:cs typeface="Lucida Sans Unicode"/>
              </a:rPr>
              <a:t>fall</a:t>
            </a:r>
            <a:r>
              <a:rPr spc="-55" dirty="0">
                <a:solidFill>
                  <a:prstClr val="black"/>
                </a:solidFill>
                <a:latin typeface="Cambria" pitchFamily="18" charset="0"/>
                <a:cs typeface="Lucida Sans Unicode"/>
              </a:rPr>
              <a:t> </a:t>
            </a:r>
            <a:r>
              <a:rPr spc="10" dirty="0">
                <a:solidFill>
                  <a:prstClr val="black"/>
                </a:solidFill>
                <a:latin typeface="Cambria" pitchFamily="18" charset="0"/>
                <a:cs typeface="Lucida Sans Unicode"/>
              </a:rPr>
              <a:t>under</a:t>
            </a:r>
            <a:r>
              <a:rPr spc="35" dirty="0">
                <a:solidFill>
                  <a:prstClr val="black"/>
                </a:solidFill>
                <a:latin typeface="Cambria" pitchFamily="18" charset="0"/>
                <a:cs typeface="Lucida Sans Unicode"/>
              </a:rPr>
              <a:t> </a:t>
            </a:r>
            <a:r>
              <a:rPr lang="en-US" u="heavy" spc="5" dirty="0">
                <a:solidFill>
                  <a:prstClr val="black"/>
                </a:solidFill>
                <a:latin typeface="Cambria" pitchFamily="18" charset="0"/>
                <a:cs typeface="Lucida Sans Unicode"/>
              </a:rPr>
              <a:t>only one </a:t>
            </a:r>
            <a:r>
              <a:rPr spc="10" dirty="0">
                <a:solidFill>
                  <a:prstClr val="black"/>
                </a:solidFill>
                <a:latin typeface="Cambria" pitchFamily="18" charset="0"/>
                <a:cs typeface="Lucida Sans Unicode"/>
              </a:rPr>
              <a:t>of </a:t>
            </a:r>
            <a:r>
              <a:rPr spc="15" dirty="0">
                <a:solidFill>
                  <a:prstClr val="black"/>
                </a:solidFill>
                <a:latin typeface="Cambria" pitchFamily="18" charset="0"/>
                <a:cs typeface="Lucida Sans Unicode"/>
              </a:rPr>
              <a:t>the </a:t>
            </a:r>
            <a:r>
              <a:rPr lang="en-US" spc="10" dirty="0">
                <a:solidFill>
                  <a:prstClr val="black"/>
                </a:solidFill>
                <a:latin typeface="Cambria" pitchFamily="18" charset="0"/>
                <a:cs typeface="Lucida Sans Unicode"/>
              </a:rPr>
              <a:t>following specific objectives</a:t>
            </a:r>
            <a:r>
              <a:rPr spc="15" dirty="0">
                <a:solidFill>
                  <a:prstClr val="black"/>
                </a:solidFill>
                <a:latin typeface="Cambria" pitchFamily="18" charset="0"/>
                <a:cs typeface="Lucida Sans Unicode"/>
              </a:rPr>
              <a:t>:</a:t>
            </a:r>
            <a:endParaRPr dirty="0">
              <a:solidFill>
                <a:prstClr val="black"/>
              </a:solidFill>
              <a:latin typeface="Cambria" pitchFamily="18" charset="0"/>
              <a:cs typeface="Lucida Sans Unicode"/>
            </a:endParaRPr>
          </a:p>
          <a:p>
            <a:pPr algn="just">
              <a:spcBef>
                <a:spcPts val="30"/>
              </a:spcBef>
            </a:pPr>
            <a:endParaRPr dirty="0">
              <a:solidFill>
                <a:prstClr val="black"/>
              </a:solidFill>
              <a:latin typeface="Cambria" pitchFamily="18" charset="0"/>
              <a:cs typeface="Times New Roman"/>
            </a:endParaRPr>
          </a:p>
          <a:p>
            <a:pPr marL="355600" indent="-342900" algn="just">
              <a:lnSpc>
                <a:spcPts val="2620"/>
              </a:lnSpc>
              <a:buFont typeface="Wingdings" panose="05000000000000000000" pitchFamily="2" charset="2"/>
              <a:buChar char="Ø"/>
              <a:tabLst>
                <a:tab pos="260350" algn="l"/>
                <a:tab pos="3677285" algn="l"/>
              </a:tabLst>
            </a:pPr>
            <a:r>
              <a:rPr lang="sr-Latn-ME" spc="60" dirty="0">
                <a:solidFill>
                  <a:prstClr val="black"/>
                </a:solidFill>
                <a:latin typeface="Cambria" pitchFamily="18" charset="0"/>
                <a:cs typeface="Lucida Sans Unicode"/>
              </a:rPr>
              <a:t>1. </a:t>
            </a:r>
            <a:r>
              <a:rPr lang="en-GB" spc="60" dirty="0">
                <a:solidFill>
                  <a:prstClr val="black"/>
                </a:solidFill>
                <a:latin typeface="Cambria" pitchFamily="18" charset="0"/>
                <a:cs typeface="Lucida Sans Unicode"/>
              </a:rPr>
              <a:t>The competitiveness of the tourism sector is enhanced by the economic valorisation of the cultural and natural heritage; </a:t>
            </a:r>
          </a:p>
          <a:p>
            <a:pPr marL="355600" indent="-342900" algn="just">
              <a:lnSpc>
                <a:spcPts val="2620"/>
              </a:lnSpc>
              <a:buFont typeface="Wingdings" panose="05000000000000000000" pitchFamily="2" charset="2"/>
              <a:buChar char="Ø"/>
              <a:tabLst>
                <a:tab pos="260350" algn="l"/>
                <a:tab pos="3677285" algn="l"/>
              </a:tabLst>
            </a:pPr>
            <a:endParaRPr lang="en-GB" spc="60" dirty="0">
              <a:solidFill>
                <a:prstClr val="black"/>
              </a:solidFill>
              <a:latin typeface="Cambria" pitchFamily="18" charset="0"/>
              <a:cs typeface="Lucida Sans Unicode"/>
            </a:endParaRPr>
          </a:p>
          <a:p>
            <a:pPr marL="355600" indent="-342900" algn="just">
              <a:lnSpc>
                <a:spcPts val="2620"/>
              </a:lnSpc>
              <a:buFont typeface="Wingdings" panose="05000000000000000000" pitchFamily="2" charset="2"/>
              <a:buChar char="Ø"/>
              <a:tabLst>
                <a:tab pos="260350" algn="l"/>
                <a:tab pos="3677285" algn="l"/>
              </a:tabLst>
            </a:pPr>
            <a:r>
              <a:rPr lang="sr-Latn-ME" spc="60" dirty="0">
                <a:solidFill>
                  <a:prstClr val="black"/>
                </a:solidFill>
                <a:latin typeface="Cambria" pitchFamily="18" charset="0"/>
                <a:cs typeface="Lucida Sans Unicode"/>
              </a:rPr>
              <a:t>3. </a:t>
            </a:r>
            <a:r>
              <a:rPr lang="en-GB" spc="60" dirty="0">
                <a:solidFill>
                  <a:prstClr val="black"/>
                </a:solidFill>
                <a:latin typeface="Cambria" pitchFamily="18" charset="0"/>
                <a:cs typeface="Lucida Sans Unicode"/>
              </a:rPr>
              <a:t>Employability and social inclusion is fostered ;</a:t>
            </a:r>
          </a:p>
          <a:p>
            <a:pPr marL="355600" indent="-342900" algn="just">
              <a:lnSpc>
                <a:spcPts val="2620"/>
              </a:lnSpc>
              <a:tabLst>
                <a:tab pos="260350" algn="l"/>
                <a:tab pos="3677285" algn="l"/>
              </a:tabLst>
            </a:pPr>
            <a:r>
              <a:rPr lang="en-US" spc="10" dirty="0">
                <a:solidFill>
                  <a:prstClr val="black"/>
                </a:solidFill>
                <a:latin typeface="Cambria" pitchFamily="18" charset="0"/>
                <a:cs typeface="Lucida Sans Unicode"/>
              </a:rPr>
              <a:t>     </a:t>
            </a:r>
            <a:endParaRPr lang="sr-Latn-ME" spc="10" dirty="0">
              <a:solidFill>
                <a:prstClr val="black"/>
              </a:solidFill>
              <a:latin typeface="Cambria" pitchFamily="18" charset="0"/>
              <a:cs typeface="Lucida Sans Unicode"/>
            </a:endParaRPr>
          </a:p>
          <a:p>
            <a:pPr marL="355600" indent="-342900" algn="just">
              <a:lnSpc>
                <a:spcPts val="2620"/>
              </a:lnSpc>
              <a:tabLst>
                <a:tab pos="260350" algn="l"/>
                <a:tab pos="3677285" algn="l"/>
              </a:tabLst>
            </a:pPr>
            <a:r>
              <a:rPr lang="sr-Latn-ME" b="1" spc="10" dirty="0">
                <a:solidFill>
                  <a:prstClr val="black"/>
                </a:solidFill>
                <a:latin typeface="Cambria" pitchFamily="18" charset="0"/>
                <a:cs typeface="Lucida Sans Unicode"/>
              </a:rPr>
              <a:t>     </a:t>
            </a:r>
            <a:r>
              <a:rPr lang="en-US" b="1" spc="10" dirty="0">
                <a:solidFill>
                  <a:prstClr val="black"/>
                </a:solidFill>
                <a:latin typeface="Cambria" pitchFamily="18" charset="0"/>
                <a:cs typeface="Lucida Sans Unicode"/>
              </a:rPr>
              <a:t>  </a:t>
            </a:r>
            <a:r>
              <a:rPr lang="en-US" b="1" u="sng" spc="10" dirty="0">
                <a:solidFill>
                  <a:prstClr val="black"/>
                </a:solidFill>
                <a:latin typeface="Cambria" pitchFamily="18" charset="0"/>
                <a:cs typeface="Lucida Sans Unicode"/>
              </a:rPr>
              <a:t>In their application, the lead applicant and it’s co-applicant will have</a:t>
            </a:r>
            <a:r>
              <a:rPr lang="sr-Latn-ME" b="1" u="sng" spc="10" dirty="0">
                <a:solidFill>
                  <a:prstClr val="black"/>
                </a:solidFill>
                <a:latin typeface="Cambria" pitchFamily="18" charset="0"/>
                <a:cs typeface="Lucida Sans Unicode"/>
              </a:rPr>
              <a:t> </a:t>
            </a:r>
            <a:r>
              <a:rPr lang="en-US" b="1" u="sng" spc="10" dirty="0">
                <a:solidFill>
                  <a:prstClr val="black"/>
                </a:solidFill>
                <a:latin typeface="Cambria" pitchFamily="18" charset="0"/>
                <a:cs typeface="Lucida Sans Unicode"/>
              </a:rPr>
              <a:t>to refer to the </a:t>
            </a:r>
            <a:r>
              <a:rPr lang="en-US" b="1" u="sng" spc="10" dirty="0" err="1">
                <a:solidFill>
                  <a:prstClr val="black"/>
                </a:solidFill>
                <a:latin typeface="Cambria" pitchFamily="18" charset="0"/>
                <a:cs typeface="Lucida Sans Unicode"/>
              </a:rPr>
              <a:t>programme’s</a:t>
            </a:r>
            <a:r>
              <a:rPr lang="en-US" b="1" u="sng" spc="10" dirty="0">
                <a:solidFill>
                  <a:prstClr val="black"/>
                </a:solidFill>
                <a:latin typeface="Cambria" pitchFamily="18" charset="0"/>
                <a:cs typeface="Lucida Sans Unicode"/>
              </a:rPr>
              <a:t> specific objective under which their action is meant to contribute, as well as the </a:t>
            </a:r>
            <a:r>
              <a:rPr lang="en-US" b="1" u="sng" spc="10" dirty="0" err="1">
                <a:solidFill>
                  <a:prstClr val="black"/>
                </a:solidFill>
                <a:latin typeface="Cambria" pitchFamily="18" charset="0"/>
                <a:cs typeface="Lucida Sans Unicode"/>
              </a:rPr>
              <a:t>programme’s</a:t>
            </a:r>
            <a:r>
              <a:rPr lang="en-US" b="1" u="sng" spc="10" dirty="0">
                <a:solidFill>
                  <a:prstClr val="black"/>
                </a:solidFill>
                <a:latin typeface="Cambria" pitchFamily="18" charset="0"/>
                <a:cs typeface="Lucida Sans Unicode"/>
              </a:rPr>
              <a:t> result.</a:t>
            </a:r>
          </a:p>
          <a:p>
            <a:pPr marL="355600" indent="-342900" algn="just">
              <a:lnSpc>
                <a:spcPts val="2620"/>
              </a:lnSpc>
              <a:tabLst>
                <a:tab pos="260350" algn="l"/>
                <a:tab pos="3677285" algn="l"/>
              </a:tabLst>
            </a:pPr>
            <a:endParaRPr lang="en-US" spc="10" dirty="0">
              <a:solidFill>
                <a:prstClr val="black"/>
              </a:solidFill>
              <a:latin typeface="Cambria" pitchFamily="18" charset="0"/>
              <a:cs typeface="Lucida Sans Unicode"/>
            </a:endParaRPr>
          </a:p>
        </p:txBody>
      </p:sp>
    </p:spTree>
    <p:extLst>
      <p:ext uri="{BB962C8B-B14F-4D97-AF65-F5344CB8AC3E}">
        <p14:creationId xmlns:p14="http://schemas.microsoft.com/office/powerpoint/2010/main" val="22394225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0"/>
            <a:ext cx="7543800" cy="5209118"/>
          </a:xfrm>
          <a:prstGeom prst="rect">
            <a:avLst/>
          </a:prstGeom>
        </p:spPr>
        <p:txBody>
          <a:bodyPr wrap="square">
            <a:spAutoFit/>
          </a:bodyPr>
          <a:lstStyle/>
          <a:p>
            <a:pPr marL="260350" marR="277495" indent="-248285" algn="ctr">
              <a:lnSpc>
                <a:spcPts val="1880"/>
              </a:lnSpc>
              <a:tabLst>
                <a:tab pos="260350" algn="l"/>
              </a:tabLst>
            </a:pPr>
            <a:endParaRPr lang="en-US" sz="2000" b="1" spc="20" dirty="0">
              <a:latin typeface="Cambria" pitchFamily="18" charset="0"/>
              <a:cs typeface="Lucida Sans Unicode"/>
            </a:endParaRPr>
          </a:p>
          <a:p>
            <a:pPr marL="260350" marR="277495" indent="-248285" algn="ctr">
              <a:lnSpc>
                <a:spcPts val="1880"/>
              </a:lnSpc>
              <a:tabLst>
                <a:tab pos="260350" algn="l"/>
              </a:tabLst>
            </a:pPr>
            <a:endParaRPr lang="en-US" sz="2000" b="1" spc="20" dirty="0">
              <a:latin typeface="Cambria" pitchFamily="18" charset="0"/>
              <a:cs typeface="Lucida Sans Unicode"/>
            </a:endParaRPr>
          </a:p>
          <a:p>
            <a:pPr marL="260350" marR="277495" indent="-248285" algn="ctr">
              <a:lnSpc>
                <a:spcPts val="1880"/>
              </a:lnSpc>
              <a:tabLst>
                <a:tab pos="260350" algn="l"/>
              </a:tabLst>
            </a:pPr>
            <a:endParaRPr lang="en-US" sz="2000" b="1" spc="20" dirty="0">
              <a:latin typeface="Cambria" pitchFamily="18" charset="0"/>
              <a:cs typeface="Lucida Sans Unicode"/>
            </a:endParaRPr>
          </a:p>
          <a:p>
            <a:pPr marL="260350" marR="277495" indent="-248285" algn="ctr">
              <a:lnSpc>
                <a:spcPts val="1880"/>
              </a:lnSpc>
              <a:tabLst>
                <a:tab pos="260350" algn="l"/>
              </a:tabLst>
            </a:pPr>
            <a:r>
              <a:rPr lang="en-GB" sz="2000" b="1" spc="20" dirty="0">
                <a:latin typeface="Cambria" pitchFamily="18" charset="0"/>
                <a:cs typeface="Lucida Sans Unicode"/>
              </a:rPr>
              <a:t>Thematic priority 1: Encouraging tourism, culture and natural heritage</a:t>
            </a:r>
            <a:endParaRPr lang="en-US" sz="2000" spc="10" dirty="0">
              <a:latin typeface="Cambria" pitchFamily="18" charset="0"/>
              <a:cs typeface="Lucida Sans Unicode"/>
            </a:endParaRPr>
          </a:p>
          <a:p>
            <a:pPr marL="260350" marR="277495" indent="-248285" algn="just">
              <a:lnSpc>
                <a:spcPts val="1880"/>
              </a:lnSpc>
              <a:tabLst>
                <a:tab pos="260350" algn="l"/>
              </a:tabLst>
            </a:pPr>
            <a:endParaRPr lang="sr-Latn-ME" sz="2000" spc="10" dirty="0">
              <a:latin typeface="Cambria" pitchFamily="18" charset="0"/>
              <a:cs typeface="Lucida Sans Unicode"/>
            </a:endParaRPr>
          </a:p>
          <a:p>
            <a:pPr marL="260350" marR="277495" indent="-248285" algn="just">
              <a:lnSpc>
                <a:spcPts val="1880"/>
              </a:lnSpc>
              <a:tabLst>
                <a:tab pos="260350" algn="l"/>
              </a:tabLst>
            </a:pPr>
            <a:endParaRPr lang="sr-Latn-ME" sz="2000" spc="10" dirty="0">
              <a:latin typeface="Cambria" pitchFamily="18" charset="0"/>
              <a:cs typeface="Lucida Sans Unicode"/>
            </a:endParaRPr>
          </a:p>
          <a:p>
            <a:pPr marL="260350" marR="277495" indent="-248285" algn="just">
              <a:lnSpc>
                <a:spcPts val="1880"/>
              </a:lnSpc>
              <a:tabLst>
                <a:tab pos="260350" algn="l"/>
              </a:tabLst>
            </a:pPr>
            <a:endParaRPr lang="sr-Latn-ME" sz="2000" spc="10" dirty="0">
              <a:latin typeface="Cambria" pitchFamily="18" charset="0"/>
              <a:cs typeface="Lucida Sans Unicode"/>
            </a:endParaRPr>
          </a:p>
          <a:p>
            <a:pPr marL="260350" marR="277495" indent="-248285" algn="just">
              <a:lnSpc>
                <a:spcPts val="1880"/>
              </a:lnSpc>
              <a:tabLst>
                <a:tab pos="260350" algn="l"/>
              </a:tabLst>
            </a:pPr>
            <a:endParaRPr lang="sr-Latn-ME" sz="2000" spc="10" dirty="0">
              <a:latin typeface="Cambria" pitchFamily="18" charset="0"/>
              <a:cs typeface="Lucida Sans Unicode"/>
            </a:endParaRPr>
          </a:p>
          <a:p>
            <a:pPr marL="260350" marR="277495" indent="-248285" algn="just">
              <a:lnSpc>
                <a:spcPts val="1880"/>
              </a:lnSpc>
              <a:tabLst>
                <a:tab pos="260350" algn="l"/>
              </a:tabLst>
            </a:pPr>
            <a:endParaRPr lang="sr-Latn-ME" sz="2000" spc="10" dirty="0">
              <a:latin typeface="Cambria" pitchFamily="18" charset="0"/>
              <a:cs typeface="Lucida Sans Unicode"/>
            </a:endParaRPr>
          </a:p>
          <a:p>
            <a:pPr marL="12065" marR="277495" algn="just">
              <a:lnSpc>
                <a:spcPts val="1880"/>
              </a:lnSpc>
              <a:tabLst>
                <a:tab pos="260350" algn="l"/>
              </a:tabLst>
            </a:pPr>
            <a:r>
              <a:rPr lang="en-US" sz="2000" b="1" spc="10" dirty="0">
                <a:latin typeface="Cambria" pitchFamily="18" charset="0"/>
                <a:cs typeface="Lucida Sans Unicode"/>
              </a:rPr>
              <a:t>Specific Objective </a:t>
            </a:r>
            <a:r>
              <a:rPr lang="sr-Latn-ME" sz="2000" b="1" spc="10" dirty="0">
                <a:latin typeface="Cambria" pitchFamily="18" charset="0"/>
                <a:cs typeface="Lucida Sans Unicode"/>
              </a:rPr>
              <a:t>1 – </a:t>
            </a:r>
            <a:r>
              <a:rPr lang="en-GB" sz="2000" b="1" spc="10" dirty="0">
                <a:latin typeface="Cambria" pitchFamily="18" charset="0"/>
                <a:cs typeface="Lucida Sans Unicode"/>
              </a:rPr>
              <a:t>The competitiveness of the tourism sector is enhanced by the economic valorisation of the cultural and natural heritage</a:t>
            </a:r>
            <a:endParaRPr lang="en-US" sz="2000" spc="10" dirty="0">
              <a:latin typeface="Cambria" pitchFamily="18" charset="0"/>
              <a:cs typeface="Lucida Sans Unicode"/>
            </a:endParaRPr>
          </a:p>
          <a:p>
            <a:pPr marL="12065" marR="277495" algn="just">
              <a:lnSpc>
                <a:spcPts val="1880"/>
              </a:lnSpc>
              <a:tabLst>
                <a:tab pos="260350" algn="l"/>
              </a:tabLst>
            </a:pPr>
            <a:endParaRPr lang="en-US" sz="2000" spc="10" dirty="0">
              <a:latin typeface="Cambria" pitchFamily="18" charset="0"/>
              <a:cs typeface="Lucida Sans Unicode"/>
            </a:endParaRPr>
          </a:p>
          <a:p>
            <a:pPr marL="12065" marR="277495" algn="just">
              <a:lnSpc>
                <a:spcPts val="1880"/>
              </a:lnSpc>
              <a:tabLst>
                <a:tab pos="260350" algn="l"/>
              </a:tabLst>
            </a:pPr>
            <a:r>
              <a:rPr lang="sr-Latn-ME" sz="2000" b="1" spc="10" dirty="0">
                <a:latin typeface="Cambria" pitchFamily="18" charset="0"/>
                <a:cs typeface="Lucida Sans Unicode"/>
              </a:rPr>
              <a:t>Result </a:t>
            </a:r>
            <a:r>
              <a:rPr lang="en-GB" sz="2000" b="1" spc="10" dirty="0">
                <a:latin typeface="Cambria" pitchFamily="18" charset="0"/>
                <a:cs typeface="Lucida Sans Unicode"/>
              </a:rPr>
              <a:t>1.1</a:t>
            </a:r>
            <a:r>
              <a:rPr lang="sr-Latn-ME" sz="2000" b="1" spc="10" dirty="0">
                <a:latin typeface="Cambria" pitchFamily="18" charset="0"/>
                <a:cs typeface="Lucida Sans Unicode"/>
              </a:rPr>
              <a:t>.</a:t>
            </a:r>
            <a:r>
              <a:rPr lang="en-GB" sz="2000" spc="10" dirty="0">
                <a:latin typeface="Cambria" pitchFamily="18" charset="0"/>
                <a:cs typeface="Lucida Sans Unicode"/>
              </a:rPr>
              <a:t> The quality of tourism services and products is upgraded</a:t>
            </a:r>
            <a:r>
              <a:rPr lang="en-US" sz="2000" spc="10" dirty="0">
                <a:latin typeface="Cambria" pitchFamily="18" charset="0"/>
                <a:cs typeface="Lucida Sans Unicode"/>
              </a:rPr>
              <a:t>;</a:t>
            </a:r>
          </a:p>
          <a:p>
            <a:pPr marL="12065" marR="277495" algn="just">
              <a:lnSpc>
                <a:spcPts val="1880"/>
              </a:lnSpc>
              <a:tabLst>
                <a:tab pos="260350" algn="l"/>
              </a:tabLst>
            </a:pPr>
            <a:endParaRPr lang="en-US" sz="2000" b="1" spc="10" dirty="0">
              <a:latin typeface="Cambria" pitchFamily="18" charset="0"/>
              <a:cs typeface="Lucida Sans Unicode"/>
            </a:endParaRPr>
          </a:p>
          <a:p>
            <a:pPr marL="12065" marR="277495" algn="just">
              <a:lnSpc>
                <a:spcPts val="1880"/>
              </a:lnSpc>
              <a:tabLst>
                <a:tab pos="260350" algn="l"/>
              </a:tabLst>
            </a:pPr>
            <a:r>
              <a:rPr lang="en-GB" sz="2000" b="1" spc="10" dirty="0">
                <a:latin typeface="Cambria" pitchFamily="18" charset="0"/>
                <a:cs typeface="Lucida Sans Unicode"/>
              </a:rPr>
              <a:t>Result 1.2.</a:t>
            </a:r>
            <a:r>
              <a:rPr lang="sr-Latn-ME" sz="2000" spc="10" dirty="0">
                <a:latin typeface="Cambria" pitchFamily="18" charset="0"/>
                <a:cs typeface="Lucida Sans Unicode"/>
              </a:rPr>
              <a:t> </a:t>
            </a:r>
            <a:r>
              <a:rPr lang="en-GB" sz="2000" spc="10" dirty="0">
                <a:latin typeface="Cambria" pitchFamily="18" charset="0"/>
                <a:cs typeface="Lucida Sans Unicode"/>
              </a:rPr>
              <a:t>Cooperation in the field of cultural and natural heritage preservation is increased (e.g. around the </a:t>
            </a:r>
            <a:r>
              <a:rPr lang="en-GB" sz="2000" spc="10" dirty="0" err="1">
                <a:latin typeface="Cambria" pitchFamily="18" charset="0"/>
                <a:cs typeface="Lucida Sans Unicode"/>
              </a:rPr>
              <a:t>Shkodra</a:t>
            </a:r>
            <a:r>
              <a:rPr lang="en-GB" sz="2000" spc="10" dirty="0">
                <a:latin typeface="Cambria" pitchFamily="18" charset="0"/>
                <a:cs typeface="Lucida Sans Unicode"/>
              </a:rPr>
              <a:t>/</a:t>
            </a:r>
            <a:r>
              <a:rPr lang="en-GB" sz="2000" spc="10" dirty="0" err="1">
                <a:latin typeface="Cambria" pitchFamily="18" charset="0"/>
                <a:cs typeface="Lucida Sans Unicode"/>
              </a:rPr>
              <a:t>Skadar</a:t>
            </a:r>
            <a:r>
              <a:rPr lang="en-GB" sz="2000" spc="10" dirty="0">
                <a:latin typeface="Cambria" pitchFamily="18" charset="0"/>
                <a:cs typeface="Lucida Sans Unicode"/>
              </a:rPr>
              <a:t> Lake area)</a:t>
            </a:r>
            <a:r>
              <a:rPr lang="sr-Latn-ME" sz="2000" spc="10" dirty="0">
                <a:latin typeface="Cambria" pitchFamily="18" charset="0"/>
                <a:cs typeface="Lucida Sans Unicode"/>
              </a:rPr>
              <a:t>;</a:t>
            </a:r>
          </a:p>
          <a:p>
            <a:pPr marL="12065" marR="277495" algn="just">
              <a:lnSpc>
                <a:spcPts val="1880"/>
              </a:lnSpc>
              <a:tabLst>
                <a:tab pos="260350" algn="l"/>
              </a:tabLst>
            </a:pPr>
            <a:endParaRPr lang="en-US" spc="10" dirty="0">
              <a:latin typeface="Cambria" pitchFamily="18" charset="0"/>
              <a:cs typeface="Lucida Sans Unicode"/>
            </a:endParaRPr>
          </a:p>
        </p:txBody>
      </p:sp>
    </p:spTree>
    <p:extLst>
      <p:ext uri="{BB962C8B-B14F-4D97-AF65-F5344CB8AC3E}">
        <p14:creationId xmlns:p14="http://schemas.microsoft.com/office/powerpoint/2010/main" val="10255197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6800" y="990600"/>
            <a:ext cx="7391400" cy="3631763"/>
          </a:xfrm>
          <a:prstGeom prst="rect">
            <a:avLst/>
          </a:prstGeom>
        </p:spPr>
        <p:txBody>
          <a:bodyPr wrap="square">
            <a:spAutoFit/>
          </a:bodyPr>
          <a:lstStyle/>
          <a:p>
            <a:pPr algn="ctr"/>
            <a:r>
              <a:rPr lang="en-GB" sz="2000" b="1" dirty="0">
                <a:latin typeface="Cambria" pitchFamily="18" charset="0"/>
              </a:rPr>
              <a:t>Thematic priority 3: Promoting employment, labour mobility and social and cultural inclusion across the border</a:t>
            </a:r>
            <a:endParaRPr lang="sr-Latn-ME" sz="2000" b="1" dirty="0">
              <a:latin typeface="Cambria" pitchFamily="18" charset="0"/>
            </a:endParaRPr>
          </a:p>
          <a:p>
            <a:pPr algn="ctr"/>
            <a:endParaRPr lang="en-US" dirty="0">
              <a:latin typeface="Cambria" pitchFamily="18" charset="0"/>
            </a:endParaRPr>
          </a:p>
          <a:p>
            <a:pPr algn="just"/>
            <a:endParaRPr lang="sr-Latn-ME" b="1" dirty="0">
              <a:latin typeface="Cambria" pitchFamily="18" charset="0"/>
            </a:endParaRPr>
          </a:p>
          <a:p>
            <a:pPr algn="just"/>
            <a:endParaRPr lang="sr-Latn-ME" b="1" dirty="0">
              <a:latin typeface="Cambria" pitchFamily="18" charset="0"/>
            </a:endParaRPr>
          </a:p>
          <a:p>
            <a:pPr algn="just"/>
            <a:endParaRPr lang="sr-Latn-ME" b="1" dirty="0">
              <a:latin typeface="Cambria" pitchFamily="18" charset="0"/>
            </a:endParaRPr>
          </a:p>
          <a:p>
            <a:pPr algn="just"/>
            <a:endParaRPr lang="sr-Latn-ME" b="1" dirty="0">
              <a:latin typeface="Cambria" pitchFamily="18" charset="0"/>
            </a:endParaRPr>
          </a:p>
          <a:p>
            <a:pPr algn="just"/>
            <a:r>
              <a:rPr lang="en-GB" sz="2000" b="1" dirty="0">
                <a:latin typeface="Cambria" pitchFamily="18" charset="0"/>
              </a:rPr>
              <a:t>Specific Objective 3</a:t>
            </a:r>
            <a:r>
              <a:rPr lang="sr-Latn-ME" sz="2000" b="1" dirty="0">
                <a:latin typeface="Cambria" pitchFamily="18" charset="0"/>
              </a:rPr>
              <a:t> – </a:t>
            </a:r>
            <a:r>
              <a:rPr lang="en-GB" sz="2000" b="1" dirty="0">
                <a:latin typeface="Cambria" pitchFamily="18" charset="0"/>
              </a:rPr>
              <a:t>Employability and social inclusion is fostered </a:t>
            </a:r>
            <a:endParaRPr lang="en-US" sz="2000" dirty="0">
              <a:latin typeface="Cambria" pitchFamily="18" charset="0"/>
            </a:endParaRPr>
          </a:p>
          <a:p>
            <a:pPr algn="just"/>
            <a:endParaRPr lang="sr-Latn-ME" sz="2000" b="1" dirty="0">
              <a:latin typeface="Cambria" pitchFamily="18" charset="0"/>
            </a:endParaRPr>
          </a:p>
          <a:p>
            <a:pPr algn="just"/>
            <a:r>
              <a:rPr lang="en-GB" sz="2000" b="1" dirty="0">
                <a:latin typeface="Cambria" pitchFamily="18" charset="0"/>
              </a:rPr>
              <a:t>Result 3.1 </a:t>
            </a:r>
            <a:r>
              <a:rPr lang="sr-Latn-ME" sz="2000" dirty="0">
                <a:latin typeface="Cambria" pitchFamily="18" charset="0"/>
              </a:rPr>
              <a:t>A</a:t>
            </a:r>
            <a:r>
              <a:rPr lang="en-GB" sz="2000" dirty="0" err="1">
                <a:latin typeface="Cambria" pitchFamily="18" charset="0"/>
              </a:rPr>
              <a:t>ccess</a:t>
            </a:r>
            <a:r>
              <a:rPr lang="en-GB" sz="2000" dirty="0">
                <a:latin typeface="Cambria" pitchFamily="18" charset="0"/>
              </a:rPr>
              <a:t> to the labour market improved, especially for vulnerable groups </a:t>
            </a:r>
            <a:endParaRPr lang="en-US" sz="2000" dirty="0">
              <a:latin typeface="Cambria" pitchFamily="18" charset="0"/>
            </a:endParaRPr>
          </a:p>
        </p:txBody>
      </p:sp>
    </p:spTree>
    <p:extLst>
      <p:ext uri="{BB962C8B-B14F-4D97-AF65-F5344CB8AC3E}">
        <p14:creationId xmlns:p14="http://schemas.microsoft.com/office/powerpoint/2010/main" val="16756489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3000" y="623104"/>
            <a:ext cx="7848600" cy="6001643"/>
          </a:xfrm>
          <a:prstGeom prst="rect">
            <a:avLst/>
          </a:prstGeom>
        </p:spPr>
        <p:txBody>
          <a:bodyPr wrap="square">
            <a:spAutoFit/>
          </a:bodyPr>
          <a:lstStyle/>
          <a:p>
            <a:pPr algn="ctr">
              <a:spcBef>
                <a:spcPts val="15"/>
              </a:spcBef>
            </a:pPr>
            <a:r>
              <a:rPr lang="en-US" sz="2000" b="1" spc="-10" dirty="0">
                <a:latin typeface="Cambria" pitchFamily="18" charset="0"/>
                <a:cs typeface="Lucida Sans Unicode"/>
              </a:rPr>
              <a:t>BASIC INFORMATION</a:t>
            </a:r>
            <a:endParaRPr lang="sr-Latn-ME" sz="2000" b="1" spc="-10" dirty="0">
              <a:latin typeface="Cambria" pitchFamily="18" charset="0"/>
              <a:cs typeface="Lucida Sans Unicode"/>
            </a:endParaRPr>
          </a:p>
          <a:p>
            <a:pPr algn="ctr">
              <a:spcBef>
                <a:spcPts val="15"/>
              </a:spcBef>
            </a:pPr>
            <a:endParaRPr lang="en-US" sz="2000" b="1" spc="-10" dirty="0">
              <a:latin typeface="Cambria" pitchFamily="18" charset="0"/>
              <a:cs typeface="Lucida Sans Unicode"/>
            </a:endParaRPr>
          </a:p>
          <a:p>
            <a:pPr algn="ctr">
              <a:spcBef>
                <a:spcPts val="15"/>
              </a:spcBef>
            </a:pPr>
            <a:r>
              <a:rPr lang="en-US" sz="2000" b="1" spc="-10" dirty="0">
                <a:latin typeface="Cambria" pitchFamily="18" charset="0"/>
                <a:cs typeface="Lucida Sans Unicode"/>
              </a:rPr>
              <a:t>Number of applications and grants per applicants / affiliated entities</a:t>
            </a:r>
          </a:p>
          <a:p>
            <a:pPr algn="just">
              <a:spcBef>
                <a:spcPts val="15"/>
              </a:spcBef>
            </a:pPr>
            <a:endParaRPr lang="en-US" sz="1600" spc="-10" dirty="0">
              <a:latin typeface="Cambria" pitchFamily="18" charset="0"/>
              <a:cs typeface="Lucida Sans Unicode"/>
            </a:endParaRPr>
          </a:p>
          <a:p>
            <a:pPr marL="285750" indent="-285750" algn="just">
              <a:spcBef>
                <a:spcPts val="15"/>
              </a:spcBef>
              <a:buFont typeface="Arial" panose="020B0604020202020204" pitchFamily="34" charset="0"/>
              <a:buChar char="•"/>
            </a:pPr>
            <a:r>
              <a:rPr lang="en-US" sz="1600" spc="-10" dirty="0">
                <a:latin typeface="Cambria" pitchFamily="18" charset="0"/>
                <a:cs typeface="Lucida Sans Unicode"/>
              </a:rPr>
              <a:t>The lead applicant may not submit more than </a:t>
            </a:r>
            <a:r>
              <a:rPr lang="en-US" sz="1600" b="1" spc="-10" dirty="0">
                <a:latin typeface="Cambria" pitchFamily="18" charset="0"/>
                <a:cs typeface="Lucida Sans Unicode"/>
              </a:rPr>
              <a:t>2 applications </a:t>
            </a:r>
            <a:r>
              <a:rPr lang="en-US" sz="1600" spc="-10" dirty="0">
                <a:latin typeface="Cambria" pitchFamily="18" charset="0"/>
                <a:cs typeface="Lucida Sans Unicode"/>
              </a:rPr>
              <a:t>under this call for proposals.</a:t>
            </a:r>
          </a:p>
          <a:p>
            <a:pPr algn="just">
              <a:lnSpc>
                <a:spcPct val="100000"/>
              </a:lnSpc>
              <a:spcBef>
                <a:spcPts val="15"/>
              </a:spcBef>
            </a:pPr>
            <a:endParaRPr lang="en-US" sz="1600" dirty="0">
              <a:latin typeface="Cambria" pitchFamily="18" charset="0"/>
              <a:cs typeface="Times New Roman"/>
            </a:endParaRPr>
          </a:p>
          <a:p>
            <a:pPr marL="285750" indent="-285750" algn="just">
              <a:lnSpc>
                <a:spcPct val="100000"/>
              </a:lnSpc>
              <a:spcBef>
                <a:spcPts val="15"/>
              </a:spcBef>
              <a:buFont typeface="Arial" panose="020B0604020202020204" pitchFamily="34" charset="0"/>
              <a:buChar char="•"/>
            </a:pPr>
            <a:r>
              <a:rPr lang="en-US" sz="1600" dirty="0">
                <a:latin typeface="Cambria" pitchFamily="18" charset="0"/>
                <a:cs typeface="Times New Roman"/>
              </a:rPr>
              <a:t>The lead applicant may not be awarded more than 1 grant under this call for proposals as a </a:t>
            </a:r>
            <a:r>
              <a:rPr lang="en-US" sz="1600" b="1" dirty="0">
                <a:latin typeface="Cambria" pitchFamily="18" charset="0"/>
                <a:cs typeface="Times New Roman"/>
              </a:rPr>
              <a:t>lead-applicant.</a:t>
            </a:r>
          </a:p>
          <a:p>
            <a:pPr algn="just">
              <a:lnSpc>
                <a:spcPct val="100000"/>
              </a:lnSpc>
              <a:spcBef>
                <a:spcPts val="15"/>
              </a:spcBef>
            </a:pPr>
            <a:endParaRPr lang="en-US" sz="1600" dirty="0">
              <a:latin typeface="Cambria" pitchFamily="18" charset="0"/>
              <a:cs typeface="Times New Roman"/>
            </a:endParaRPr>
          </a:p>
          <a:p>
            <a:pPr marL="285750" indent="-285750" algn="just">
              <a:lnSpc>
                <a:spcPct val="100000"/>
              </a:lnSpc>
              <a:spcBef>
                <a:spcPts val="15"/>
              </a:spcBef>
              <a:buFont typeface="Arial" panose="020B0604020202020204" pitchFamily="34" charset="0"/>
              <a:buChar char="•"/>
            </a:pPr>
            <a:r>
              <a:rPr lang="en-US" sz="1600" dirty="0">
                <a:latin typeface="Cambria" pitchFamily="18" charset="0"/>
                <a:cs typeface="Times New Roman"/>
              </a:rPr>
              <a:t>The lead applicant may be a co-applicant or an affiliated in another application at the same time.</a:t>
            </a:r>
          </a:p>
          <a:p>
            <a:pPr marL="285750" indent="-285750" algn="just">
              <a:lnSpc>
                <a:spcPct val="100000"/>
              </a:lnSpc>
              <a:spcBef>
                <a:spcPts val="15"/>
              </a:spcBef>
              <a:buFont typeface="Arial" panose="020B0604020202020204" pitchFamily="34" charset="0"/>
              <a:buChar char="•"/>
            </a:pPr>
            <a:endParaRPr lang="en-US" sz="1600" dirty="0">
              <a:latin typeface="Cambria" pitchFamily="18" charset="0"/>
              <a:cs typeface="Times New Roman"/>
            </a:endParaRPr>
          </a:p>
          <a:p>
            <a:pPr marL="285750" indent="-285750" algn="just">
              <a:lnSpc>
                <a:spcPct val="100000"/>
              </a:lnSpc>
              <a:spcBef>
                <a:spcPts val="35"/>
              </a:spcBef>
              <a:buFont typeface="Arial" panose="020B0604020202020204" pitchFamily="34" charset="0"/>
              <a:buChar char="•"/>
            </a:pPr>
            <a:r>
              <a:rPr lang="en-US" sz="1600" dirty="0">
                <a:latin typeface="Cambria" pitchFamily="18" charset="0"/>
                <a:cs typeface="Times New Roman"/>
              </a:rPr>
              <a:t>A co-applicant/affiliated entity may not be the co-applicant or affiliated entity in more than 2 applications under this call for proposals as a </a:t>
            </a:r>
            <a:r>
              <a:rPr lang="en-US" sz="1600" b="1" dirty="0">
                <a:latin typeface="Cambria" pitchFamily="18" charset="0"/>
                <a:cs typeface="Times New Roman"/>
              </a:rPr>
              <a:t>co-applicant or an affiliated entity.</a:t>
            </a:r>
          </a:p>
          <a:p>
            <a:pPr algn="just">
              <a:lnSpc>
                <a:spcPct val="100000"/>
              </a:lnSpc>
              <a:spcBef>
                <a:spcPts val="35"/>
              </a:spcBef>
            </a:pPr>
            <a:endParaRPr lang="en-US" sz="1600" dirty="0">
              <a:latin typeface="Cambria" pitchFamily="18" charset="0"/>
              <a:cs typeface="Times New Roman"/>
            </a:endParaRPr>
          </a:p>
          <a:p>
            <a:pPr marL="285750" indent="-285750" algn="just">
              <a:lnSpc>
                <a:spcPct val="100000"/>
              </a:lnSpc>
              <a:spcBef>
                <a:spcPts val="35"/>
              </a:spcBef>
              <a:buFont typeface="Arial" panose="020B0604020202020204" pitchFamily="34" charset="0"/>
              <a:buChar char="•"/>
            </a:pPr>
            <a:r>
              <a:rPr lang="en-US" sz="1600" dirty="0">
                <a:latin typeface="Cambria" pitchFamily="18" charset="0"/>
                <a:cs typeface="Times New Roman"/>
              </a:rPr>
              <a:t>A co-applicant/affiliated entity may not be awarded more than 1 grant under this call for proposals as a </a:t>
            </a:r>
            <a:r>
              <a:rPr lang="en-US" sz="1600" b="1" dirty="0">
                <a:latin typeface="Cambria" pitchFamily="18" charset="0"/>
                <a:cs typeface="Times New Roman"/>
              </a:rPr>
              <a:t>co-applicant or an affiliated entity.</a:t>
            </a:r>
            <a:endParaRPr lang="sr-Latn-ME" sz="1600" b="1" dirty="0">
              <a:latin typeface="Cambria" pitchFamily="18" charset="0"/>
              <a:cs typeface="Times New Roman"/>
            </a:endParaRPr>
          </a:p>
          <a:p>
            <a:pPr marL="285750" indent="-285750" algn="just">
              <a:lnSpc>
                <a:spcPct val="100000"/>
              </a:lnSpc>
              <a:spcBef>
                <a:spcPts val="35"/>
              </a:spcBef>
              <a:buFont typeface="Arial" panose="020B0604020202020204" pitchFamily="34" charset="0"/>
              <a:buChar char="•"/>
            </a:pPr>
            <a:endParaRPr lang="sr-Latn-ME" sz="1600" b="1" dirty="0">
              <a:latin typeface="Cambria" pitchFamily="18" charset="0"/>
              <a:cs typeface="Times New Roman"/>
            </a:endParaRPr>
          </a:p>
          <a:p>
            <a:pPr marL="801688" algn="just">
              <a:lnSpc>
                <a:spcPct val="100000"/>
              </a:lnSpc>
              <a:spcBef>
                <a:spcPts val="35"/>
              </a:spcBef>
            </a:pPr>
            <a:r>
              <a:rPr lang="sr-Latn-ME" sz="1600" b="1" dirty="0">
                <a:latin typeface="Cambria" pitchFamily="18" charset="0"/>
                <a:cs typeface="Times New Roman"/>
              </a:rPr>
              <a:t>Note: i</a:t>
            </a:r>
            <a:r>
              <a:rPr lang="en-GB" sz="1600" b="1" dirty="0">
                <a:latin typeface="Cambria" pitchFamily="18" charset="0"/>
                <a:cs typeface="Times New Roman"/>
              </a:rPr>
              <a:t>n the event of failure to fulfil these requirements, the applications of all concerned entities will be rejected.</a:t>
            </a:r>
            <a:r>
              <a:rPr lang="sr-Latn-ME" sz="1600" b="1" dirty="0">
                <a:latin typeface="Cambria" pitchFamily="18" charset="0"/>
                <a:cs typeface="Times New Roman"/>
              </a:rPr>
              <a:t> </a:t>
            </a:r>
            <a:endParaRPr lang="en-US" sz="1600" b="1" dirty="0">
              <a:latin typeface="Cambria" pitchFamily="18" charset="0"/>
              <a:cs typeface="Times New Roman"/>
            </a:endParaRPr>
          </a:p>
        </p:txBody>
      </p:sp>
    </p:spTree>
    <p:extLst>
      <p:ext uri="{BB962C8B-B14F-4D97-AF65-F5344CB8AC3E}">
        <p14:creationId xmlns:p14="http://schemas.microsoft.com/office/powerpoint/2010/main" val="1126284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2">
                <a:tint val="94000"/>
                <a:satMod val="80000"/>
                <a:lumMod val="38000"/>
                <a:lumOff val="62000"/>
              </a:schemeClr>
            </a:gs>
            <a:gs pos="97000">
              <a:schemeClr val="bg2">
                <a:shade val="8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38328"/>
            <a:ext cx="7848600" cy="1642872"/>
          </a:xfrm>
        </p:spPr>
        <p:txBody>
          <a:bodyPr>
            <a:normAutofit fontScale="90000"/>
          </a:bodyPr>
          <a:lstStyle/>
          <a:p>
            <a:br>
              <a:rPr lang="sr-Latn-RS" sz="2400" b="1" dirty="0">
                <a:latin typeface="Cambria" pitchFamily="18" charset="0"/>
              </a:rPr>
            </a:br>
            <a:r>
              <a:rPr lang="en-US" sz="2400" b="1" dirty="0">
                <a:latin typeface="Cambria" pitchFamily="18" charset="0"/>
              </a:rPr>
              <a:t>4</a:t>
            </a:r>
            <a:r>
              <a:rPr lang="en-US" sz="2400" b="1" baseline="30000" dirty="0">
                <a:latin typeface="Cambria" pitchFamily="18" charset="0"/>
              </a:rPr>
              <a:t>th</a:t>
            </a:r>
            <a:r>
              <a:rPr lang="en-US" sz="2400" b="1" dirty="0">
                <a:latin typeface="Cambria" pitchFamily="18" charset="0"/>
              </a:rPr>
              <a:t> Call for Proposals - Cross-Border Cooperation </a:t>
            </a:r>
            <a:r>
              <a:rPr lang="en-US" sz="2400" b="1" dirty="0" err="1">
                <a:latin typeface="Cambria" pitchFamily="18" charset="0"/>
              </a:rPr>
              <a:t>Programme</a:t>
            </a:r>
            <a:br>
              <a:rPr lang="en-US" sz="2400" b="1" dirty="0">
                <a:latin typeface="Cambria" pitchFamily="18" charset="0"/>
              </a:rPr>
            </a:br>
            <a:r>
              <a:rPr lang="en-US" sz="2400" b="1" dirty="0">
                <a:latin typeface="Cambria" pitchFamily="18" charset="0"/>
              </a:rPr>
              <a:t>Montenegro-</a:t>
            </a:r>
            <a:r>
              <a:rPr lang="sr-Latn-ME" sz="2400" b="1" dirty="0">
                <a:latin typeface="Cambria" pitchFamily="18" charset="0"/>
              </a:rPr>
              <a:t>Albania</a:t>
            </a:r>
            <a:r>
              <a:rPr lang="en-US" sz="2400" b="1" dirty="0">
                <a:latin typeface="Cambria" pitchFamily="18" charset="0"/>
              </a:rPr>
              <a:t> for the years 2019 and 2020</a:t>
            </a:r>
            <a:br>
              <a:rPr lang="en-US" sz="2400" b="1" dirty="0">
                <a:latin typeface="Cambria" pitchFamily="18" charset="0"/>
              </a:rPr>
            </a:br>
            <a:endParaRPr lang="en-US" sz="2400" b="1" dirty="0">
              <a:latin typeface="Cambria" pitchFamily="18" charset="0"/>
            </a:endParaRPr>
          </a:p>
        </p:txBody>
      </p:sp>
      <p:sp>
        <p:nvSpPr>
          <p:cNvPr id="3" name="Content Placeholder 2"/>
          <p:cNvSpPr>
            <a:spLocks noGrp="1"/>
          </p:cNvSpPr>
          <p:nvPr>
            <p:ph idx="1"/>
          </p:nvPr>
        </p:nvSpPr>
        <p:spPr>
          <a:xfrm>
            <a:off x="914400" y="2119256"/>
            <a:ext cx="7315200" cy="3976743"/>
          </a:xfrm>
        </p:spPr>
        <p:txBody>
          <a:bodyPr>
            <a:normAutofit fontScale="47500" lnSpcReduction="20000"/>
          </a:bodyPr>
          <a:lstStyle/>
          <a:p>
            <a:endParaRPr lang="sr-Latn-ME" sz="1800" dirty="0"/>
          </a:p>
          <a:p>
            <a:pPr algn="just">
              <a:buNone/>
            </a:pPr>
            <a:endParaRPr lang="sr-Latn-ME" sz="1800" dirty="0"/>
          </a:p>
          <a:p>
            <a:pPr marL="354965" marR="5080" indent="-342900" algn="just">
              <a:lnSpc>
                <a:spcPts val="1800"/>
              </a:lnSpc>
              <a:buFont typeface="Wingdings" panose="05000000000000000000" pitchFamily="2" charset="2"/>
              <a:buChar char="Ø"/>
              <a:tabLst>
                <a:tab pos="260350" algn="l"/>
              </a:tabLst>
            </a:pPr>
            <a:r>
              <a:rPr lang="en-US" sz="2900" spc="20" dirty="0">
                <a:latin typeface="Cambria" pitchFamily="18" charset="0"/>
                <a:cs typeface="Lucida Sans Unicode"/>
              </a:rPr>
              <a:t>Published </a:t>
            </a:r>
            <a:r>
              <a:rPr lang="en-US" sz="2900" dirty="0">
                <a:latin typeface="Cambria" pitchFamily="18" charset="0"/>
                <a:cs typeface="Lucida Sans Unicode"/>
              </a:rPr>
              <a:t>on </a:t>
            </a:r>
            <a:r>
              <a:rPr lang="en-US" sz="2900" b="1" spc="65" dirty="0">
                <a:latin typeface="Cambria" pitchFamily="18" charset="0"/>
                <a:cs typeface="Lucida Sans Unicode"/>
              </a:rPr>
              <a:t>17</a:t>
            </a:r>
            <a:r>
              <a:rPr lang="en-US" sz="2900" b="1" spc="65" baseline="30000" dirty="0">
                <a:latin typeface="Cambria" pitchFamily="18" charset="0"/>
                <a:cs typeface="Lucida Sans Unicode"/>
              </a:rPr>
              <a:t>th</a:t>
            </a:r>
            <a:r>
              <a:rPr lang="en-US" sz="2900" b="1" spc="65" dirty="0">
                <a:latin typeface="Cambria" pitchFamily="18" charset="0"/>
                <a:cs typeface="Lucida Sans Unicode"/>
              </a:rPr>
              <a:t> March</a:t>
            </a:r>
            <a:r>
              <a:rPr lang="sr-Latn-ME" sz="2900" b="1" spc="65" dirty="0">
                <a:latin typeface="Cambria" pitchFamily="18" charset="0"/>
                <a:cs typeface="Lucida Sans Unicode"/>
              </a:rPr>
              <a:t> </a:t>
            </a:r>
            <a:r>
              <a:rPr lang="en-US" sz="2900" b="1" spc="65" dirty="0">
                <a:latin typeface="Cambria" pitchFamily="18" charset="0"/>
                <a:cs typeface="Lucida Sans Unicode"/>
              </a:rPr>
              <a:t>2023</a:t>
            </a:r>
            <a:r>
              <a:rPr lang="en-US" sz="2900" spc="70" dirty="0">
                <a:latin typeface="Cambria" pitchFamily="18" charset="0"/>
                <a:cs typeface="Lucida Sans Unicode"/>
              </a:rPr>
              <a:t>,</a:t>
            </a:r>
            <a:r>
              <a:rPr lang="en-US" sz="2900" spc="-350" dirty="0">
                <a:latin typeface="Cambria" pitchFamily="18" charset="0"/>
                <a:cs typeface="Lucida Sans Unicode"/>
              </a:rPr>
              <a:t>  </a:t>
            </a:r>
            <a:r>
              <a:rPr lang="en-US" sz="2900" spc="15" dirty="0">
                <a:latin typeface="Cambria" pitchFamily="18" charset="0"/>
                <a:cs typeface="Lucida Sans Unicode"/>
              </a:rPr>
              <a:t>according </a:t>
            </a:r>
            <a:r>
              <a:rPr lang="en-US" sz="2900" spc="-5" dirty="0">
                <a:latin typeface="Cambria" pitchFamily="18" charset="0"/>
                <a:cs typeface="Lucida Sans Unicode"/>
              </a:rPr>
              <a:t>to </a:t>
            </a:r>
            <a:r>
              <a:rPr lang="en-US" sz="2900" spc="10" dirty="0">
                <a:latin typeface="Cambria" pitchFamily="18" charset="0"/>
                <a:cs typeface="Lucida Sans Unicode"/>
              </a:rPr>
              <a:t>the rules </a:t>
            </a:r>
            <a:r>
              <a:rPr lang="en-US" sz="2900" spc="-5" dirty="0">
                <a:latin typeface="Cambria" pitchFamily="18" charset="0"/>
                <a:cs typeface="Lucida Sans Unicode"/>
              </a:rPr>
              <a:t>for</a:t>
            </a:r>
            <a:r>
              <a:rPr lang="en-US" sz="2900" spc="114" dirty="0">
                <a:latin typeface="Cambria" pitchFamily="18" charset="0"/>
                <a:cs typeface="Lucida Sans Unicode"/>
              </a:rPr>
              <a:t> </a:t>
            </a:r>
            <a:r>
              <a:rPr lang="en-US" sz="2900" b="1" spc="50" dirty="0">
                <a:latin typeface="Cambria" pitchFamily="18" charset="0"/>
                <a:cs typeface="Lucida Sans Unicode"/>
              </a:rPr>
              <a:t>Open </a:t>
            </a:r>
            <a:r>
              <a:rPr lang="en-US" sz="2900" b="1" spc="65" dirty="0">
                <a:latin typeface="Cambria" pitchFamily="18" charset="0"/>
                <a:cs typeface="Lucida Sans Unicode"/>
              </a:rPr>
              <a:t>Call </a:t>
            </a:r>
            <a:r>
              <a:rPr lang="en-US" sz="2900" b="1" spc="40" dirty="0">
                <a:latin typeface="Cambria" pitchFamily="18" charset="0"/>
                <a:cs typeface="Lucida Sans Unicode"/>
              </a:rPr>
              <a:t>for </a:t>
            </a:r>
            <a:r>
              <a:rPr lang="en-US" sz="2900" b="1" spc="45" dirty="0">
                <a:latin typeface="Cambria" pitchFamily="18" charset="0"/>
                <a:cs typeface="Lucida Sans Unicode"/>
              </a:rPr>
              <a:t>Proposals.</a:t>
            </a:r>
          </a:p>
          <a:p>
            <a:pPr marL="12065" marR="5080" algn="just">
              <a:lnSpc>
                <a:spcPts val="1800"/>
              </a:lnSpc>
              <a:tabLst>
                <a:tab pos="260350" algn="l"/>
              </a:tabLst>
            </a:pPr>
            <a:endParaRPr lang="en-US" sz="2900" dirty="0">
              <a:latin typeface="Cambria" pitchFamily="18" charset="0"/>
              <a:cs typeface="Lucida Sans Unicode"/>
            </a:endParaRPr>
          </a:p>
          <a:p>
            <a:pPr marL="354965" marR="5080" indent="-342900" algn="just">
              <a:lnSpc>
                <a:spcPts val="1800"/>
              </a:lnSpc>
              <a:buFont typeface="Wingdings" panose="05000000000000000000" pitchFamily="2" charset="2"/>
              <a:buChar char="Ø"/>
              <a:tabLst>
                <a:tab pos="260350" algn="l"/>
              </a:tabLst>
            </a:pPr>
            <a:r>
              <a:rPr lang="en-US" sz="2900" spc="15" dirty="0">
                <a:latin typeface="Cambria" pitchFamily="18" charset="0"/>
                <a:cs typeface="Lucida Sans Unicode"/>
              </a:rPr>
              <a:t>Deadline </a:t>
            </a:r>
            <a:r>
              <a:rPr lang="en-US" sz="2900" spc="-5" dirty="0">
                <a:latin typeface="Cambria" pitchFamily="18" charset="0"/>
                <a:cs typeface="Lucida Sans Unicode"/>
              </a:rPr>
              <a:t>for </a:t>
            </a:r>
            <a:r>
              <a:rPr lang="en-US" sz="2900" spc="10" dirty="0">
                <a:latin typeface="Cambria" pitchFamily="18" charset="0"/>
                <a:cs typeface="Lucida Sans Unicode"/>
              </a:rPr>
              <a:t>submission </a:t>
            </a:r>
            <a:r>
              <a:rPr lang="en-US" sz="2900" spc="-5" dirty="0">
                <a:latin typeface="Cambria" pitchFamily="18" charset="0"/>
                <a:cs typeface="Lucida Sans Unicode"/>
              </a:rPr>
              <a:t>of </a:t>
            </a:r>
            <a:r>
              <a:rPr lang="en-US" sz="2900" spc="15" dirty="0">
                <a:latin typeface="Cambria" pitchFamily="18" charset="0"/>
                <a:cs typeface="Lucida Sans Unicode"/>
              </a:rPr>
              <a:t>Concept Notes </a:t>
            </a:r>
            <a:r>
              <a:rPr lang="en-US" sz="2900" dirty="0">
                <a:latin typeface="Cambria" pitchFamily="18" charset="0"/>
                <a:cs typeface="Lucida Sans Unicode"/>
              </a:rPr>
              <a:t>is </a:t>
            </a:r>
            <a:r>
              <a:rPr lang="en-US" sz="2900" b="1" spc="65" dirty="0">
                <a:latin typeface="Cambria" pitchFamily="18" charset="0"/>
                <a:cs typeface="Lucida Sans Unicode"/>
              </a:rPr>
              <a:t>15</a:t>
            </a:r>
            <a:r>
              <a:rPr lang="en-US" sz="2900" b="1" spc="65" baseline="30000" dirty="0">
                <a:latin typeface="Cambria" pitchFamily="18" charset="0"/>
                <a:cs typeface="Lucida Sans Unicode"/>
              </a:rPr>
              <a:t>th</a:t>
            </a:r>
            <a:r>
              <a:rPr lang="en-US" sz="2900" b="1" spc="65" dirty="0">
                <a:latin typeface="Cambria" pitchFamily="18" charset="0"/>
                <a:cs typeface="Lucida Sans Unicode"/>
              </a:rPr>
              <a:t> June 2023.</a:t>
            </a:r>
            <a:endParaRPr lang="en-US" sz="2900" dirty="0">
              <a:latin typeface="Cambria" pitchFamily="18" charset="0"/>
              <a:cs typeface="Lucida Sans Unicode"/>
            </a:endParaRPr>
          </a:p>
          <a:p>
            <a:pPr algn="just">
              <a:lnSpc>
                <a:spcPct val="100000"/>
              </a:lnSpc>
              <a:spcBef>
                <a:spcPts val="35"/>
              </a:spcBef>
            </a:pPr>
            <a:endParaRPr lang="en-US" sz="2900" dirty="0">
              <a:latin typeface="Cambria" pitchFamily="18" charset="0"/>
              <a:cs typeface="Times New Roman"/>
            </a:endParaRPr>
          </a:p>
          <a:p>
            <a:pPr marL="355600" indent="-342900" algn="just">
              <a:lnSpc>
                <a:spcPct val="100000"/>
              </a:lnSpc>
              <a:buFont typeface="Wingdings" panose="05000000000000000000" pitchFamily="2" charset="2"/>
              <a:buChar char="Ø"/>
              <a:tabLst>
                <a:tab pos="260350" algn="l"/>
              </a:tabLst>
            </a:pPr>
            <a:r>
              <a:rPr lang="en-US" sz="2900" spc="5" dirty="0">
                <a:latin typeface="Cambria" pitchFamily="18" charset="0"/>
                <a:cs typeface="Lucida Sans Unicode"/>
              </a:rPr>
              <a:t>Application </a:t>
            </a:r>
            <a:r>
              <a:rPr lang="en-US" sz="2900" spc="25" dirty="0">
                <a:latin typeface="Cambria" pitchFamily="18" charset="0"/>
                <a:cs typeface="Lucida Sans Unicode"/>
              </a:rPr>
              <a:t>package </a:t>
            </a:r>
            <a:r>
              <a:rPr lang="en-US" sz="2900" dirty="0">
                <a:latin typeface="Cambria" pitchFamily="18" charset="0"/>
                <a:cs typeface="Lucida Sans Unicode"/>
              </a:rPr>
              <a:t>is </a:t>
            </a:r>
            <a:r>
              <a:rPr lang="en-US" sz="2900" spc="10" dirty="0">
                <a:latin typeface="Cambria" pitchFamily="18" charset="0"/>
                <a:cs typeface="Lucida Sans Unicode"/>
              </a:rPr>
              <a:t>available </a:t>
            </a:r>
            <a:r>
              <a:rPr lang="en-US" sz="2900" spc="15" dirty="0">
                <a:latin typeface="Cambria" pitchFamily="18" charset="0"/>
                <a:cs typeface="Lucida Sans Unicode"/>
              </a:rPr>
              <a:t>at </a:t>
            </a:r>
            <a:r>
              <a:rPr lang="en-US" sz="2900" spc="10" dirty="0">
                <a:latin typeface="Cambria" pitchFamily="18" charset="0"/>
                <a:cs typeface="Lucida Sans Unicode"/>
              </a:rPr>
              <a:t>the </a:t>
            </a:r>
            <a:r>
              <a:rPr lang="en-US" sz="2900" spc="-5" dirty="0">
                <a:latin typeface="Cambria" pitchFamily="18" charset="0"/>
                <a:cs typeface="Lucida Sans Unicode"/>
              </a:rPr>
              <a:t>following</a:t>
            </a:r>
            <a:r>
              <a:rPr lang="en-US" sz="2900" spc="520" dirty="0">
                <a:latin typeface="Cambria" pitchFamily="18" charset="0"/>
                <a:cs typeface="Lucida Sans Unicode"/>
              </a:rPr>
              <a:t> </a:t>
            </a:r>
            <a:r>
              <a:rPr lang="en-US" sz="2900" spc="10" dirty="0">
                <a:latin typeface="Cambria" pitchFamily="18" charset="0"/>
                <a:cs typeface="Lucida Sans Unicode"/>
              </a:rPr>
              <a:t>websites:</a:t>
            </a:r>
            <a:endParaRPr lang="en-US" sz="2900" dirty="0">
              <a:latin typeface="Cambria" pitchFamily="18" charset="0"/>
              <a:cs typeface="Lucida Sans Unicode"/>
            </a:endParaRPr>
          </a:p>
          <a:p>
            <a:pPr algn="just">
              <a:lnSpc>
                <a:spcPct val="100000"/>
              </a:lnSpc>
              <a:spcBef>
                <a:spcPts val="50"/>
              </a:spcBef>
            </a:pPr>
            <a:endParaRPr lang="en-US" sz="2900" dirty="0">
              <a:latin typeface="Cambria" pitchFamily="18" charset="0"/>
              <a:cs typeface="Times New Roman"/>
            </a:endParaRPr>
          </a:p>
          <a:p>
            <a:pPr marL="354965" marR="79375" indent="-342900" algn="just">
              <a:lnSpc>
                <a:spcPct val="82900"/>
              </a:lnSpc>
              <a:buFont typeface="Wingdings" panose="05000000000000000000" pitchFamily="2" charset="2"/>
              <a:buChar char="Ø"/>
              <a:tabLst>
                <a:tab pos="260350" algn="l"/>
              </a:tabLst>
            </a:pPr>
            <a:r>
              <a:rPr lang="sr-Latn-ME" sz="2900" u="sng" spc="15" dirty="0">
                <a:solidFill>
                  <a:srgbClr val="FF8118"/>
                </a:solidFill>
                <a:latin typeface="Cambria" pitchFamily="18" charset="0"/>
                <a:cs typeface="Lucida Sans Unicode"/>
                <a:hlinkClick r:id="rId2"/>
              </a:rPr>
              <a:t>https://webgate.ec.europa.eu/europeaid/online-services/index.cfm?do=publi.welcome&amp;nbPubliList=15&amp;orderby=upd&amp;orderbyad=Desc&amp;searchtype=RS&amp;aofr=177415</a:t>
            </a:r>
            <a:endParaRPr lang="sr-Latn-ME" sz="2900" u="sng" spc="15" dirty="0">
              <a:solidFill>
                <a:srgbClr val="FF8118"/>
              </a:solidFill>
              <a:latin typeface="Cambria" pitchFamily="18" charset="0"/>
              <a:cs typeface="Lucida Sans Unicode"/>
            </a:endParaRPr>
          </a:p>
          <a:p>
            <a:pPr marL="354965" marR="79375" indent="-342900" algn="just">
              <a:lnSpc>
                <a:spcPct val="82900"/>
              </a:lnSpc>
              <a:buFont typeface="Wingdings" panose="05000000000000000000" pitchFamily="2" charset="2"/>
              <a:buChar char="Ø"/>
              <a:tabLst>
                <a:tab pos="260350" algn="l"/>
              </a:tabLst>
            </a:pPr>
            <a:r>
              <a:rPr lang="en-US" sz="2900" u="sng" spc="15" dirty="0">
                <a:solidFill>
                  <a:srgbClr val="FF8118"/>
                </a:solidFill>
                <a:latin typeface="Cambria" pitchFamily="18" charset="0"/>
                <a:cs typeface="Lucida Sans Unicode"/>
                <a:hlinkClick r:id="rId3"/>
              </a:rPr>
              <a:t>https://www.gov.me/mep</a:t>
            </a:r>
            <a:r>
              <a:rPr lang="sr-Latn-ME" sz="2900" u="sng" spc="15" dirty="0">
                <a:solidFill>
                  <a:srgbClr val="FF8118"/>
                </a:solidFill>
                <a:latin typeface="Cambria" pitchFamily="18" charset="0"/>
                <a:cs typeface="Lucida Sans Unicode"/>
              </a:rPr>
              <a:t> </a:t>
            </a:r>
          </a:p>
          <a:p>
            <a:pPr marL="354965" marR="79375" indent="-342900" algn="just">
              <a:lnSpc>
                <a:spcPct val="82900"/>
              </a:lnSpc>
              <a:buFont typeface="Wingdings" panose="05000000000000000000" pitchFamily="2" charset="2"/>
              <a:buChar char="Ø"/>
              <a:tabLst>
                <a:tab pos="260350" algn="l"/>
              </a:tabLst>
            </a:pPr>
            <a:r>
              <a:rPr lang="en-US" sz="2900" u="sng" spc="15" dirty="0">
                <a:solidFill>
                  <a:srgbClr val="FF8118"/>
                </a:solidFill>
                <a:latin typeface="Cambria" pitchFamily="18" charset="0"/>
                <a:cs typeface="Lucida Sans Unicode"/>
                <a:hlinkClick r:id="rId4"/>
              </a:rPr>
              <a:t>https://www.kryeministria.al/newsrooms/njoftime</a:t>
            </a:r>
            <a:r>
              <a:rPr lang="sr-Latn-ME" sz="2900" u="sng" spc="15" dirty="0">
                <a:solidFill>
                  <a:srgbClr val="FF8118"/>
                </a:solidFill>
                <a:latin typeface="Cambria" pitchFamily="18" charset="0"/>
                <a:cs typeface="Lucida Sans Unicode"/>
              </a:rPr>
              <a:t>  </a:t>
            </a:r>
          </a:p>
          <a:p>
            <a:pPr marL="354965" marR="79375" indent="-342900" algn="just">
              <a:lnSpc>
                <a:spcPct val="82900"/>
              </a:lnSpc>
              <a:buFont typeface="Wingdings" panose="05000000000000000000" pitchFamily="2" charset="2"/>
              <a:buChar char="Ø"/>
              <a:tabLst>
                <a:tab pos="260350" algn="l"/>
              </a:tabLst>
            </a:pPr>
            <a:r>
              <a:rPr lang="en-US" sz="2900" u="sng" spc="15" dirty="0">
                <a:solidFill>
                  <a:srgbClr val="FF8118"/>
                </a:solidFill>
                <a:latin typeface="Cambria" pitchFamily="18" charset="0"/>
                <a:cs typeface="Lucida Sans Unicode"/>
                <a:hlinkClick r:id="rId5"/>
              </a:rPr>
              <a:t>https://www.cbc-mne-alb.org</a:t>
            </a:r>
            <a:r>
              <a:rPr lang="sr-Latn-ME" sz="2900" u="sng" spc="15" dirty="0">
                <a:solidFill>
                  <a:srgbClr val="FF8118"/>
                </a:solidFill>
                <a:latin typeface="Cambria" pitchFamily="18" charset="0"/>
                <a:cs typeface="Lucida Sans Unicode"/>
              </a:rPr>
              <a:t> </a:t>
            </a:r>
            <a:endParaRPr lang="en-US" sz="2900" u="sng" spc="15" dirty="0">
              <a:solidFill>
                <a:srgbClr val="FF8118"/>
              </a:solidFill>
              <a:latin typeface="Cambria" pitchFamily="18" charset="0"/>
              <a:cs typeface="Lucida Sans Unicode"/>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1219199"/>
          </a:xfrm>
        </p:spPr>
        <p:txBody>
          <a:bodyPr>
            <a:normAutofit/>
          </a:bodyPr>
          <a:lstStyle/>
          <a:p>
            <a:r>
              <a:rPr lang="sr-Latn-ME" sz="2000" b="1" dirty="0">
                <a:latin typeface="Cambria" pitchFamily="18" charset="0"/>
              </a:rPr>
              <a:t>BASIC INFORMATION</a:t>
            </a:r>
            <a:br>
              <a:rPr lang="sr-Latn-ME" sz="2000" b="1" dirty="0">
                <a:latin typeface="Cambria" pitchFamily="18" charset="0"/>
              </a:rPr>
            </a:br>
            <a:r>
              <a:rPr lang="sr-Latn-ME" sz="2000" b="1" dirty="0">
                <a:latin typeface="Cambria" pitchFamily="18" charset="0"/>
              </a:rPr>
              <a:t>RULES APPLICABLE UNDER </a:t>
            </a:r>
            <a:r>
              <a:rPr lang="en-US" sz="2000" b="1" dirty="0">
                <a:latin typeface="Cambria" pitchFamily="18" charset="0"/>
              </a:rPr>
              <a:t>OPEN </a:t>
            </a:r>
            <a:r>
              <a:rPr lang="sr-Latn-ME" sz="2000" b="1" dirty="0">
                <a:latin typeface="Cambria" pitchFamily="18" charset="0"/>
              </a:rPr>
              <a:t>CALL</a:t>
            </a:r>
            <a:r>
              <a:rPr lang="en-US" sz="2000" b="1" dirty="0">
                <a:latin typeface="Cambria" pitchFamily="18" charset="0"/>
              </a:rPr>
              <a:t> FOR PROPOSALS</a:t>
            </a:r>
          </a:p>
        </p:txBody>
      </p:sp>
      <p:sp>
        <p:nvSpPr>
          <p:cNvPr id="3" name="Content Placeholder 2"/>
          <p:cNvSpPr>
            <a:spLocks noGrp="1"/>
          </p:cNvSpPr>
          <p:nvPr>
            <p:ph idx="1"/>
          </p:nvPr>
        </p:nvSpPr>
        <p:spPr>
          <a:xfrm>
            <a:off x="838200" y="1981200"/>
            <a:ext cx="7467600" cy="4144963"/>
          </a:xfrm>
        </p:spPr>
        <p:txBody>
          <a:bodyPr>
            <a:normAutofit/>
          </a:bodyPr>
          <a:lstStyle/>
          <a:p>
            <a:pPr algn="just">
              <a:buFont typeface="+mj-lt"/>
              <a:buAutoNum type="arabicPeriod"/>
            </a:pPr>
            <a:r>
              <a:rPr lang="sr-Latn-ME" sz="1800" dirty="0">
                <a:latin typeface="Cambria" pitchFamily="18" charset="0"/>
              </a:rPr>
              <a:t>Submission of the Full Application (</a:t>
            </a:r>
            <a:r>
              <a:rPr lang="sr-Latn-ME" sz="1800" b="1" dirty="0">
                <a:latin typeface="Cambria" pitchFamily="18" charset="0"/>
              </a:rPr>
              <a:t>PART A OF THE GRANT APPLICATION FORM</a:t>
            </a:r>
            <a:r>
              <a:rPr lang="sr-Latn-ME" sz="1800" dirty="0">
                <a:latin typeface="Cambria" pitchFamily="18" charset="0"/>
              </a:rPr>
              <a:t>)</a:t>
            </a:r>
          </a:p>
          <a:p>
            <a:pPr algn="just">
              <a:buFont typeface="+mj-lt"/>
              <a:buAutoNum type="arabicPeriod"/>
            </a:pPr>
            <a:endParaRPr lang="sr-Latn-ME" sz="1800" dirty="0">
              <a:latin typeface="Cambria" pitchFamily="18" charset="0"/>
            </a:endParaRPr>
          </a:p>
          <a:p>
            <a:pPr algn="just">
              <a:buFont typeface="+mj-lt"/>
              <a:buAutoNum type="arabicPeriod"/>
            </a:pPr>
            <a:r>
              <a:rPr lang="en-US" sz="1800" dirty="0">
                <a:latin typeface="Cambria" pitchFamily="18" charset="0"/>
              </a:rPr>
              <a:t>Applicants </a:t>
            </a:r>
            <a:r>
              <a:rPr lang="sr-Latn-RS" sz="1800" dirty="0">
                <a:latin typeface="Cambria" pitchFamily="18" charset="0"/>
              </a:rPr>
              <a:t>for which </a:t>
            </a:r>
            <a:r>
              <a:rPr lang="en-US" sz="1800" dirty="0">
                <a:latin typeface="Cambria" pitchFamily="18" charset="0"/>
              </a:rPr>
              <a:t>the </a:t>
            </a:r>
            <a:r>
              <a:rPr lang="sr-Latn-RS" sz="1800" dirty="0">
                <a:latin typeface="Cambria" pitchFamily="18" charset="0"/>
              </a:rPr>
              <a:t>Concept Note </a:t>
            </a:r>
            <a:r>
              <a:rPr lang="en-US" sz="1800" dirty="0">
                <a:latin typeface="Cambria" pitchFamily="18" charset="0"/>
              </a:rPr>
              <a:t>ha</a:t>
            </a:r>
            <a:r>
              <a:rPr lang="sr-Latn-RS" sz="1800" dirty="0">
                <a:latin typeface="Cambria" pitchFamily="18" charset="0"/>
              </a:rPr>
              <a:t>s</a:t>
            </a:r>
            <a:r>
              <a:rPr lang="en-US" sz="1800" dirty="0">
                <a:latin typeface="Cambria" pitchFamily="18" charset="0"/>
              </a:rPr>
              <a:t> </a:t>
            </a:r>
            <a:r>
              <a:rPr lang="sr-Latn-RS" sz="1800" dirty="0">
                <a:latin typeface="Cambria" pitchFamily="18" charset="0"/>
              </a:rPr>
              <a:t>been </a:t>
            </a:r>
            <a:r>
              <a:rPr lang="en-US" sz="1800" dirty="0">
                <a:latin typeface="Cambria" pitchFamily="18" charset="0"/>
              </a:rPr>
              <a:t>assessed as satisfactory </a:t>
            </a:r>
            <a:r>
              <a:rPr lang="sr-Latn-RS" sz="1800" dirty="0">
                <a:latin typeface="Cambria" pitchFamily="18" charset="0"/>
              </a:rPr>
              <a:t>Full</a:t>
            </a:r>
            <a:r>
              <a:rPr lang="en-US" sz="1800" dirty="0">
                <a:latin typeface="Cambria" pitchFamily="18" charset="0"/>
              </a:rPr>
              <a:t> </a:t>
            </a:r>
            <a:r>
              <a:rPr lang="sr-Latn-RS" sz="1800" dirty="0">
                <a:latin typeface="Cambria" pitchFamily="18" charset="0"/>
              </a:rPr>
              <a:t>Application will be evaluated</a:t>
            </a:r>
          </a:p>
          <a:p>
            <a:pPr algn="just">
              <a:buFont typeface="+mj-lt"/>
              <a:buAutoNum type="arabicPeriod"/>
            </a:pPr>
            <a:endParaRPr lang="sr-Latn-ME" sz="1800" dirty="0">
              <a:latin typeface="Cambria" pitchFamily="18" charset="0"/>
            </a:endParaRPr>
          </a:p>
          <a:p>
            <a:pPr algn="just">
              <a:buFont typeface="+mj-lt"/>
              <a:buAutoNum type="arabicPeriod"/>
            </a:pPr>
            <a:r>
              <a:rPr lang="en-US" sz="1800" dirty="0">
                <a:latin typeface="Cambria" pitchFamily="18" charset="0"/>
              </a:rPr>
              <a:t>Upon completion of the evaluation of the full application, a check of the eligibility of </a:t>
            </a:r>
            <a:r>
              <a:rPr lang="sr-Latn-RS" sz="1800" dirty="0">
                <a:latin typeface="Cambria" pitchFamily="18" charset="0"/>
              </a:rPr>
              <a:t>provisionally </a:t>
            </a:r>
            <a:r>
              <a:rPr lang="en-US" sz="1800" dirty="0">
                <a:latin typeface="Cambria" pitchFamily="18" charset="0"/>
              </a:rPr>
              <a:t>selected candidates will be carried out</a:t>
            </a:r>
            <a:r>
              <a:rPr lang="sr-Latn-ME" sz="1800" dirty="0">
                <a:latin typeface="Cambria" pitchFamily="18" charset="0"/>
              </a:rPr>
              <a: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5346" y="38101"/>
            <a:ext cx="7704667" cy="1295400"/>
          </a:xfrm>
        </p:spPr>
        <p:txBody>
          <a:bodyPr>
            <a:normAutofit/>
          </a:bodyPr>
          <a:lstStyle/>
          <a:p>
            <a:r>
              <a:rPr lang="sr-Latn-ME" sz="2000" b="1" dirty="0">
                <a:latin typeface="Cambria" pitchFamily="18" charset="0"/>
              </a:rPr>
              <a:t>BASIC INFORMATION</a:t>
            </a:r>
            <a:br>
              <a:rPr lang="sr-Latn-ME" sz="2000" b="1" dirty="0">
                <a:latin typeface="Cambria" pitchFamily="18" charset="0"/>
              </a:rPr>
            </a:br>
            <a:r>
              <a:rPr lang="sr-Latn-ME" sz="2000" b="1" dirty="0">
                <a:latin typeface="Cambria" pitchFamily="18" charset="0"/>
              </a:rPr>
              <a:t>SUBMISSION OF THE </a:t>
            </a:r>
            <a:r>
              <a:rPr lang="en-US" sz="2000" b="1" dirty="0">
                <a:latin typeface="Cambria" pitchFamily="18" charset="0"/>
              </a:rPr>
              <a:t>APPLICATIONS</a:t>
            </a:r>
          </a:p>
        </p:txBody>
      </p:sp>
      <p:sp>
        <p:nvSpPr>
          <p:cNvPr id="3" name="Content Placeholder 2"/>
          <p:cNvSpPr>
            <a:spLocks noGrp="1"/>
          </p:cNvSpPr>
          <p:nvPr>
            <p:ph idx="1"/>
          </p:nvPr>
        </p:nvSpPr>
        <p:spPr>
          <a:xfrm>
            <a:off x="990600" y="1447800"/>
            <a:ext cx="7924800" cy="4495800"/>
          </a:xfrm>
        </p:spPr>
        <p:txBody>
          <a:bodyPr>
            <a:noAutofit/>
          </a:bodyPr>
          <a:lstStyle/>
          <a:p>
            <a:pPr>
              <a:buNone/>
            </a:pPr>
            <a:r>
              <a:rPr lang="en-US" sz="1400" dirty="0">
                <a:latin typeface="Cambria" pitchFamily="18" charset="0"/>
              </a:rPr>
              <a:t>        Applications must be submitted in a sealed envelope by registered mail, private courier service or by hand-delivery (a signed and dated certificate of receipt will be given to the deliverer) at the address below:</a:t>
            </a:r>
            <a:endParaRPr lang="sr-Latn-ME" sz="1400" b="1" dirty="0">
              <a:latin typeface="Cambria" pitchFamily="18" charset="0"/>
            </a:endParaRPr>
          </a:p>
          <a:p>
            <a:pPr algn="ctr">
              <a:buNone/>
            </a:pPr>
            <a:r>
              <a:rPr lang="en-US" sz="1400" b="1" dirty="0">
                <a:latin typeface="Cambria" pitchFamily="18" charset="0"/>
              </a:rPr>
              <a:t>The Ministry of Finance</a:t>
            </a:r>
            <a:r>
              <a:rPr lang="sr-Latn-RS" sz="1400" b="1" dirty="0">
                <a:latin typeface="Cambria" pitchFamily="18" charset="0"/>
              </a:rPr>
              <a:t> </a:t>
            </a:r>
            <a:endParaRPr lang="en-US" sz="1400" b="1" dirty="0">
              <a:latin typeface="Cambria" pitchFamily="18" charset="0"/>
            </a:endParaRPr>
          </a:p>
          <a:p>
            <a:pPr algn="ctr">
              <a:buNone/>
            </a:pPr>
            <a:r>
              <a:rPr lang="en-US" sz="1400" b="1" dirty="0">
                <a:latin typeface="Cambria" pitchFamily="18" charset="0"/>
              </a:rPr>
              <a:t>The Directorate for Finance and Contracting of the EU Assistance Funds (CFCU)</a:t>
            </a:r>
          </a:p>
          <a:p>
            <a:pPr algn="ctr">
              <a:buNone/>
            </a:pPr>
            <a:r>
              <a:rPr lang="en-US" sz="1400" b="1" dirty="0" err="1">
                <a:latin typeface="Cambria" pitchFamily="18" charset="0"/>
              </a:rPr>
              <a:t>Stanka</a:t>
            </a:r>
            <a:r>
              <a:rPr lang="en-US" sz="1400" b="1" dirty="0">
                <a:latin typeface="Cambria" pitchFamily="18" charset="0"/>
              </a:rPr>
              <a:t> </a:t>
            </a:r>
            <a:r>
              <a:rPr lang="en-US" sz="1400" b="1" dirty="0" err="1">
                <a:latin typeface="Cambria" pitchFamily="18" charset="0"/>
              </a:rPr>
              <a:t>Dragojevića</a:t>
            </a:r>
            <a:r>
              <a:rPr lang="en-US" sz="1400" b="1" dirty="0">
                <a:latin typeface="Cambria" pitchFamily="18" charset="0"/>
              </a:rPr>
              <a:t> 2, 81000 Podgorica Montenegro</a:t>
            </a:r>
            <a:endParaRPr lang="sr-Latn-ME" sz="1400" b="1" dirty="0">
              <a:latin typeface="Cambria" pitchFamily="18" charset="0"/>
            </a:endParaRPr>
          </a:p>
          <a:p>
            <a:pPr algn="ctr">
              <a:buNone/>
            </a:pPr>
            <a:r>
              <a:rPr lang="en-US" sz="1400" b="1" dirty="0">
                <a:latin typeface="Cambria" pitchFamily="18" charset="0"/>
              </a:rPr>
              <a:t>Opening hours of the Contracting Authority: 07:00 – 15:00h</a:t>
            </a:r>
          </a:p>
          <a:p>
            <a:pPr algn="ctr">
              <a:buNone/>
            </a:pPr>
            <a:endParaRPr lang="en-US" sz="1400" b="1" dirty="0">
              <a:latin typeface="Cambria" pitchFamily="18" charset="0"/>
            </a:endParaRPr>
          </a:p>
          <a:p>
            <a:r>
              <a:rPr lang="sr-Latn-ME" sz="1400" b="1" dirty="0">
                <a:latin typeface="Cambria" pitchFamily="18" charset="0"/>
              </a:rPr>
              <a:t>Hand delivery: 1</a:t>
            </a:r>
            <a:r>
              <a:rPr lang="en-US" sz="1400" b="1" dirty="0">
                <a:latin typeface="Cambria" pitchFamily="18" charset="0"/>
              </a:rPr>
              <a:t>5</a:t>
            </a:r>
            <a:r>
              <a:rPr lang="en-US" sz="1400" b="1" baseline="30000" dirty="0">
                <a:latin typeface="Cambria" pitchFamily="18" charset="0"/>
              </a:rPr>
              <a:t>th</a:t>
            </a:r>
            <a:r>
              <a:rPr lang="en-US" sz="1400" b="1" dirty="0">
                <a:latin typeface="Cambria" pitchFamily="18" charset="0"/>
              </a:rPr>
              <a:t> June </a:t>
            </a:r>
            <a:r>
              <a:rPr lang="sr-Latn-RS" sz="1400" b="1" dirty="0">
                <a:latin typeface="Cambria" pitchFamily="18" charset="0"/>
              </a:rPr>
              <a:t>202</a:t>
            </a:r>
            <a:r>
              <a:rPr lang="en-US" sz="1400" b="1" dirty="0">
                <a:latin typeface="Cambria" pitchFamily="18" charset="0"/>
              </a:rPr>
              <a:t>3</a:t>
            </a:r>
            <a:r>
              <a:rPr lang="sr-Latn-RS" sz="1400" b="1" dirty="0">
                <a:latin typeface="Cambria" pitchFamily="18" charset="0"/>
              </a:rPr>
              <a:t> by </a:t>
            </a:r>
            <a:r>
              <a:rPr lang="sr-Latn-ME" sz="1400" b="1" dirty="0">
                <a:latin typeface="Cambria" pitchFamily="18" charset="0"/>
              </a:rPr>
              <a:t>14:30h</a:t>
            </a:r>
          </a:p>
          <a:p>
            <a:r>
              <a:rPr lang="en-US" sz="1400" b="1" dirty="0">
                <a:latin typeface="Cambria" pitchFamily="18" charset="0"/>
              </a:rPr>
              <a:t>Registered mail or private courier service</a:t>
            </a:r>
            <a:r>
              <a:rPr lang="sr-Latn-ME" sz="1400" b="1" dirty="0">
                <a:latin typeface="Cambria" pitchFamily="18" charset="0"/>
              </a:rPr>
              <a:t>: 15th June 2023 </a:t>
            </a:r>
          </a:p>
          <a:p>
            <a:r>
              <a:rPr lang="sr-Latn-ME" sz="1400" b="1" dirty="0">
                <a:latin typeface="Cambria" pitchFamily="18" charset="0"/>
              </a:rPr>
              <a:t>Notes:</a:t>
            </a:r>
            <a:endParaRPr lang="en-US" sz="1400" b="1" dirty="0">
              <a:latin typeface="Cambria" pitchFamily="18" charset="0"/>
            </a:endParaRPr>
          </a:p>
          <a:p>
            <a:pPr>
              <a:buFont typeface="Wingdings" panose="05000000000000000000" pitchFamily="2" charset="2"/>
              <a:buChar char="§"/>
            </a:pPr>
            <a:r>
              <a:rPr lang="sr-Latn-ME" sz="1400" dirty="0">
                <a:latin typeface="Cambria" pitchFamily="18" charset="0"/>
              </a:rPr>
              <a:t>Applicants must apply in English</a:t>
            </a:r>
            <a:endParaRPr lang="en-US" sz="1400" dirty="0">
              <a:latin typeface="Cambria" pitchFamily="18" charset="0"/>
            </a:endParaRPr>
          </a:p>
          <a:p>
            <a:pPr>
              <a:buFont typeface="Wingdings" panose="05000000000000000000" pitchFamily="2" charset="2"/>
              <a:buChar char="§"/>
            </a:pPr>
            <a:r>
              <a:rPr lang="sr-Latn-ME" sz="1400" dirty="0">
                <a:latin typeface="Cambria" pitchFamily="18" charset="0"/>
              </a:rPr>
              <a:t>Hand-written applications</a:t>
            </a:r>
            <a:r>
              <a:rPr lang="en-US" sz="1400" dirty="0">
                <a:latin typeface="Cambria" pitchFamily="18" charset="0"/>
              </a:rPr>
              <a:t> </a:t>
            </a:r>
            <a:r>
              <a:rPr lang="sr-Latn-ME" sz="1400" dirty="0">
                <a:latin typeface="Cambria" pitchFamily="18" charset="0"/>
              </a:rPr>
              <a:t> will not be accepted;</a:t>
            </a:r>
            <a:endParaRPr lang="en-US" sz="1400" dirty="0">
              <a:latin typeface="Cambria" pitchFamily="18" charset="0"/>
            </a:endParaRPr>
          </a:p>
          <a:p>
            <a:pPr>
              <a:buFont typeface="Wingdings" panose="05000000000000000000" pitchFamily="2" charset="2"/>
              <a:buChar char="§"/>
            </a:pPr>
            <a:r>
              <a:rPr lang="en-US" sz="1400" dirty="0">
                <a:latin typeface="Cambria" pitchFamily="18" charset="0"/>
              </a:rPr>
              <a:t>In case of submission by post, the application/full proposal must be sent before the date for submission, as evidenced by the postmark or deposit slip, but in the case of hand delivery it is the acknowledgment of receipt given at the time of the delivery of the application/full proposal which will serve as proof.</a:t>
            </a:r>
            <a:endParaRPr lang="sr-Latn-ME" sz="1400" dirty="0">
              <a:highlight>
                <a:srgbClr val="FFFF00"/>
              </a:highlight>
              <a:latin typeface="Cambria" pitchFamily="18" charset="0"/>
            </a:endParaRPr>
          </a:p>
          <a:p>
            <a:pPr>
              <a:buNone/>
            </a:pPr>
            <a:endParaRPr lang="en-US" sz="16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133" y="152401"/>
            <a:ext cx="7704667" cy="838200"/>
          </a:xfrm>
        </p:spPr>
        <p:txBody>
          <a:bodyPr>
            <a:normAutofit/>
          </a:bodyPr>
          <a:lstStyle/>
          <a:p>
            <a:r>
              <a:rPr lang="sr-Latn-ME" sz="2000" b="1" dirty="0">
                <a:latin typeface="Cambria" pitchFamily="18" charset="0"/>
              </a:rPr>
              <a:t>BASIC INFORMATION</a:t>
            </a:r>
            <a:br>
              <a:rPr lang="sr-Latn-ME" sz="2000" b="1" dirty="0">
                <a:latin typeface="Cambria" pitchFamily="18" charset="0"/>
              </a:rPr>
            </a:br>
            <a:r>
              <a:rPr lang="sr-Latn-ME" sz="2000" b="1" dirty="0">
                <a:latin typeface="Cambria" pitchFamily="18" charset="0"/>
              </a:rPr>
              <a:t>SUBMISSION OF THE </a:t>
            </a:r>
            <a:r>
              <a:rPr lang="en-US" sz="2000" b="1" dirty="0">
                <a:latin typeface="Cambria" pitchFamily="18" charset="0"/>
              </a:rPr>
              <a:t>APPLICATION</a:t>
            </a:r>
          </a:p>
        </p:txBody>
      </p:sp>
      <p:sp>
        <p:nvSpPr>
          <p:cNvPr id="3" name="Content Placeholder 2"/>
          <p:cNvSpPr>
            <a:spLocks noGrp="1"/>
          </p:cNvSpPr>
          <p:nvPr>
            <p:ph idx="1"/>
          </p:nvPr>
        </p:nvSpPr>
        <p:spPr>
          <a:xfrm>
            <a:off x="914400" y="1143000"/>
            <a:ext cx="8085667" cy="5257800"/>
          </a:xfrm>
        </p:spPr>
        <p:txBody>
          <a:bodyPr>
            <a:noAutofit/>
          </a:bodyPr>
          <a:lstStyle/>
          <a:p>
            <a:pPr algn="just"/>
            <a:r>
              <a:rPr lang="en-US" sz="1400" dirty="0">
                <a:latin typeface="Cambria" pitchFamily="18" charset="0"/>
              </a:rPr>
              <a:t>Applications must be submitted in one original and 3 copies in A4 size, each bound. The complete application form (Part A: concept note and Part B: full application form), PADOR registration form, budget and logical framework must also be supplied in electronic format CD-ROM in a separate and single file (i.e. the application must not be split into several different files). </a:t>
            </a:r>
            <a:endParaRPr lang="sr-Latn-ME" sz="1400" b="1" dirty="0">
              <a:latin typeface="Cambria" pitchFamily="18" charset="0"/>
            </a:endParaRPr>
          </a:p>
          <a:p>
            <a:pPr algn="just"/>
            <a:r>
              <a:rPr lang="en-US" sz="1400" dirty="0">
                <a:latin typeface="Cambria" pitchFamily="18" charset="0"/>
              </a:rPr>
              <a:t>An electronic version </a:t>
            </a:r>
            <a:r>
              <a:rPr lang="sr-Latn-ME" sz="1400" dirty="0">
                <a:latin typeface="Cambria" pitchFamily="18" charset="0"/>
              </a:rPr>
              <a:t>(CD-ROM or a USB memory stick) </a:t>
            </a:r>
            <a:r>
              <a:rPr lang="en-US" sz="1400" dirty="0">
                <a:latin typeface="Cambria" pitchFamily="18" charset="0"/>
              </a:rPr>
              <a:t>of the application must also be submitted.</a:t>
            </a:r>
            <a:r>
              <a:rPr lang="sr-Latn-RS" sz="1400" dirty="0">
                <a:latin typeface="Cambria" pitchFamily="18" charset="0"/>
              </a:rPr>
              <a:t> </a:t>
            </a:r>
            <a:r>
              <a:rPr lang="en-US" sz="1400" dirty="0">
                <a:latin typeface="Cambria" pitchFamily="18" charset="0"/>
              </a:rPr>
              <a:t>The electronic file must contain exactly the same application as the paper version enclosed.</a:t>
            </a:r>
            <a:endParaRPr lang="sr-Latn-ME" sz="1400" dirty="0">
              <a:latin typeface="Cambria" pitchFamily="18" charset="0"/>
            </a:endParaRPr>
          </a:p>
          <a:p>
            <a:pPr algn="just"/>
            <a:r>
              <a:rPr lang="en-US" sz="1400" dirty="0">
                <a:latin typeface="Cambria" pitchFamily="18" charset="0"/>
              </a:rPr>
              <a:t>Application must be submitted in a sealed envelope by </a:t>
            </a:r>
            <a:r>
              <a:rPr lang="en-US" sz="1400" b="1" dirty="0">
                <a:latin typeface="Cambria" pitchFamily="18" charset="0"/>
              </a:rPr>
              <a:t>registered mail, private courier service </a:t>
            </a:r>
            <a:r>
              <a:rPr lang="en-US" sz="1400" dirty="0">
                <a:latin typeface="Cambria" pitchFamily="18" charset="0"/>
              </a:rPr>
              <a:t>or by </a:t>
            </a:r>
            <a:r>
              <a:rPr lang="en-US" sz="1400" b="1" dirty="0">
                <a:latin typeface="Cambria" pitchFamily="18" charset="0"/>
              </a:rPr>
              <a:t>hand-delivery </a:t>
            </a:r>
            <a:r>
              <a:rPr lang="en-US" sz="1400" dirty="0">
                <a:latin typeface="Cambria" pitchFamily="18" charset="0"/>
              </a:rPr>
              <a:t>(a signed and dated certificate of receipt will be given to the deliverer)</a:t>
            </a:r>
            <a:r>
              <a:rPr lang="sr-Latn-RS" sz="1400" dirty="0">
                <a:latin typeface="Cambria" pitchFamily="18" charset="0"/>
              </a:rPr>
              <a:t> and must bear following information</a:t>
            </a:r>
            <a:r>
              <a:rPr lang="sr-Latn-ME" sz="1400" dirty="0">
                <a:latin typeface="Cambria" pitchFamily="18" charset="0"/>
              </a:rPr>
              <a:t>:</a:t>
            </a:r>
          </a:p>
          <a:p>
            <a:pPr lvl="1"/>
            <a:r>
              <a:rPr lang="en-US" sz="1400" dirty="0">
                <a:latin typeface="Cambria" pitchFamily="18" charset="0"/>
              </a:rPr>
              <a:t>reference number and the title of the call for proposals</a:t>
            </a:r>
            <a:r>
              <a:rPr lang="sr-Latn-RS" sz="1400" dirty="0">
                <a:latin typeface="Cambria" pitchFamily="18" charset="0"/>
              </a:rPr>
              <a:t>, together with; </a:t>
            </a:r>
            <a:endParaRPr lang="en-US" sz="1400" dirty="0">
              <a:latin typeface="Cambria" pitchFamily="18" charset="0"/>
            </a:endParaRPr>
          </a:p>
          <a:p>
            <a:pPr lvl="1"/>
            <a:r>
              <a:rPr lang="en-US" sz="1400" dirty="0">
                <a:latin typeface="Cambria" pitchFamily="18" charset="0"/>
              </a:rPr>
              <a:t>the full name and address of the lead applicant</a:t>
            </a:r>
            <a:r>
              <a:rPr lang="sr-Latn-RS" sz="1400" dirty="0">
                <a:latin typeface="Cambria" pitchFamily="18" charset="0"/>
              </a:rPr>
              <a:t>;</a:t>
            </a:r>
          </a:p>
          <a:p>
            <a:pPr lvl="1"/>
            <a:r>
              <a:rPr lang="en-US" sz="1400" dirty="0">
                <a:latin typeface="Cambria" pitchFamily="18" charset="0"/>
              </a:rPr>
              <a:t>and the words ‘Not to be opened before the opening session’ and ‘Ne </a:t>
            </a:r>
            <a:r>
              <a:rPr lang="en-US" sz="1400" dirty="0" err="1">
                <a:latin typeface="Cambria" pitchFamily="18" charset="0"/>
              </a:rPr>
              <a:t>otvarati</a:t>
            </a:r>
            <a:r>
              <a:rPr lang="en-US" sz="1400" dirty="0">
                <a:latin typeface="Cambria" pitchFamily="18" charset="0"/>
              </a:rPr>
              <a:t> </a:t>
            </a:r>
            <a:r>
              <a:rPr lang="en-US" sz="1400" dirty="0" err="1">
                <a:latin typeface="Cambria" pitchFamily="18" charset="0"/>
              </a:rPr>
              <a:t>prije</a:t>
            </a:r>
            <a:r>
              <a:rPr lang="en-US" sz="1400" dirty="0">
                <a:latin typeface="Cambria" pitchFamily="18" charset="0"/>
              </a:rPr>
              <a:t> </a:t>
            </a:r>
            <a:r>
              <a:rPr lang="en-US" sz="1400" dirty="0" err="1">
                <a:latin typeface="Cambria" pitchFamily="18" charset="0"/>
              </a:rPr>
              <a:t>sastanka</a:t>
            </a:r>
            <a:r>
              <a:rPr lang="en-US" sz="1400" dirty="0">
                <a:latin typeface="Cambria" pitchFamily="18" charset="0"/>
              </a:rPr>
              <a:t> za </a:t>
            </a:r>
            <a:r>
              <a:rPr lang="en-US" sz="1400" dirty="0" err="1">
                <a:latin typeface="Cambria" pitchFamily="18" charset="0"/>
              </a:rPr>
              <a:t>otvaranje</a:t>
            </a:r>
            <a:r>
              <a:rPr lang="en-US" sz="1400" dirty="0">
                <a:latin typeface="Cambria" pitchFamily="18" charset="0"/>
              </a:rPr>
              <a:t> </a:t>
            </a:r>
            <a:r>
              <a:rPr lang="en-US" sz="1400" dirty="0" err="1">
                <a:latin typeface="Cambria" pitchFamily="18" charset="0"/>
              </a:rPr>
              <a:t>prijedloga</a:t>
            </a:r>
            <a:r>
              <a:rPr lang="en-US" sz="1400" dirty="0">
                <a:latin typeface="Cambria" pitchFamily="18" charset="0"/>
              </a:rPr>
              <a:t> </a:t>
            </a:r>
            <a:r>
              <a:rPr lang="en-US" sz="1400" dirty="0" err="1">
                <a:latin typeface="Cambria" pitchFamily="18" charset="0"/>
              </a:rPr>
              <a:t>projekata</a:t>
            </a:r>
            <a:r>
              <a:rPr lang="en-US" sz="1400" dirty="0">
                <a:latin typeface="Cambria" pitchFamily="18" charset="0"/>
              </a:rPr>
              <a:t>.’</a:t>
            </a:r>
            <a:endParaRPr lang="sr-Latn-ME" sz="1400" dirty="0">
              <a:latin typeface="Cambria" pitchFamily="18" charset="0"/>
            </a:endParaRPr>
          </a:p>
          <a:p>
            <a:pPr lvl="1" algn="just">
              <a:buNone/>
            </a:pPr>
            <a:endParaRPr lang="sr-Latn-ME" sz="1400" b="1" dirty="0">
              <a:latin typeface="Cambria" pitchFamily="18" charset="0"/>
            </a:endParaRPr>
          </a:p>
          <a:p>
            <a:pPr lvl="1" algn="just" defTabSz="450850">
              <a:buNone/>
            </a:pPr>
            <a:r>
              <a:rPr lang="en-US" sz="1400" b="1" dirty="0">
                <a:latin typeface="Cambria" pitchFamily="18" charset="0"/>
              </a:rPr>
              <a:t>Applications sent by any other means (e.g. by fax or by e-mail) or delivered to other addresses will be rejected.</a:t>
            </a:r>
            <a:endParaRPr lang="sr-Latn-ME" sz="1400" b="1" dirty="0">
              <a:latin typeface="Cambria" pitchFamily="18" charset="0"/>
            </a:endParaRPr>
          </a:p>
          <a:p>
            <a:pPr lvl="1" algn="just">
              <a:buNone/>
            </a:pPr>
            <a:r>
              <a:rPr lang="en-US" sz="1400" b="1" dirty="0">
                <a:latin typeface="Cambria" pitchFamily="18" charset="0"/>
              </a:rPr>
              <a:t>Lead applicants are advised to verify that their application is complete using the checklist for (Section 7 of Part B of the grant application form). Incomplete concept notes may be rejected.</a:t>
            </a:r>
            <a:endParaRPr lang="en-US" sz="1400" dirty="0">
              <a:latin typeface="Cambria"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982133" y="1"/>
            <a:ext cx="7704667" cy="838199"/>
          </a:xfrm>
        </p:spPr>
        <p:txBody>
          <a:bodyPr>
            <a:normAutofit/>
          </a:bodyPr>
          <a:lstStyle/>
          <a:p>
            <a:r>
              <a:rPr lang="sr-Latn-ME" sz="2000" b="1" dirty="0">
                <a:latin typeface="Cambria" pitchFamily="18" charset="0"/>
              </a:rPr>
              <a:t>BASIC INFORMATION</a:t>
            </a:r>
            <a:br>
              <a:rPr lang="sr-Latn-ME" sz="2000" b="1" dirty="0">
                <a:latin typeface="Cambria" pitchFamily="18" charset="0"/>
              </a:rPr>
            </a:br>
            <a:r>
              <a:rPr lang="en-US" sz="2000" b="1" dirty="0">
                <a:latin typeface="Cambria" pitchFamily="18" charset="0"/>
              </a:rPr>
              <a:t>APPLICATION FORMS</a:t>
            </a:r>
          </a:p>
        </p:txBody>
      </p:sp>
      <p:sp>
        <p:nvSpPr>
          <p:cNvPr id="3" name="Content Placeholder 2"/>
          <p:cNvSpPr>
            <a:spLocks noGrp="1"/>
          </p:cNvSpPr>
          <p:nvPr>
            <p:ph idx="1"/>
          </p:nvPr>
        </p:nvSpPr>
        <p:spPr>
          <a:xfrm>
            <a:off x="76200" y="2286000"/>
            <a:ext cx="8792592" cy="5257800"/>
          </a:xfrm>
        </p:spPr>
        <p:txBody>
          <a:bodyPr>
            <a:noAutofit/>
          </a:bodyPr>
          <a:lstStyle/>
          <a:p>
            <a:pPr algn="just"/>
            <a:r>
              <a:rPr lang="en-US" sz="1400" dirty="0">
                <a:latin typeface="Cambria" pitchFamily="18" charset="0"/>
              </a:rPr>
              <a:t>Applications must be submitted in accordance with the instructions on the concept note and the full applications in the grant application form annexed to these guidelines (Annex A). </a:t>
            </a:r>
          </a:p>
          <a:p>
            <a:pPr algn="just"/>
            <a:r>
              <a:rPr lang="en-US" sz="1400" dirty="0">
                <a:latin typeface="Cambria" pitchFamily="18" charset="0"/>
              </a:rPr>
              <a:t>With the application the lead applicant also has to submit completed PADOR registration form (Annex F) for the lead applicant, each co-applicant (if any) and each affiliated entity (if any).</a:t>
            </a:r>
          </a:p>
          <a:p>
            <a:pPr marL="0" indent="0" algn="just">
              <a:buNone/>
            </a:pPr>
            <a:r>
              <a:rPr lang="en-GB" sz="1400" dirty="0">
                <a:latin typeface="Cambria" pitchFamily="18" charset="0"/>
              </a:rPr>
              <a:t>The following documents should be submitted together with the PADOR registration form and the application form</a:t>
            </a:r>
            <a:r>
              <a:rPr lang="sr-Latn-ME" sz="1400" dirty="0">
                <a:latin typeface="Cambria" pitchFamily="18" charset="0"/>
              </a:rPr>
              <a:t>:</a:t>
            </a:r>
          </a:p>
          <a:p>
            <a:pPr marL="342900" indent="-342900">
              <a:buSzPct val="100000"/>
              <a:buFont typeface="+mj-lt"/>
              <a:buAutoNum type="arabicPeriod"/>
            </a:pPr>
            <a:r>
              <a:rPr lang="en-US" sz="1400" dirty="0">
                <a:latin typeface="Cambria" pitchFamily="18" charset="0"/>
              </a:rPr>
              <a:t>The statutes or articles of association of the lead applicant, (if any) of each co-applicant and (if any) of each affiliated entity. </a:t>
            </a:r>
            <a:endParaRPr lang="sr-Latn-ME" sz="1400" dirty="0">
              <a:latin typeface="Cambria" pitchFamily="18" charset="0"/>
            </a:endParaRPr>
          </a:p>
          <a:p>
            <a:pPr marL="342900" indent="-342900">
              <a:buSzPct val="100000"/>
              <a:buFont typeface="+mj-lt"/>
              <a:buAutoNum type="arabicPeriod"/>
            </a:pPr>
            <a:r>
              <a:rPr lang="en-US" sz="1400" dirty="0">
                <a:latin typeface="Cambria" pitchFamily="18" charset="0"/>
              </a:rPr>
              <a:t>Legal entity form </a:t>
            </a:r>
            <a:endParaRPr lang="sr-Latn-ME" sz="1400" dirty="0">
              <a:latin typeface="Cambria" pitchFamily="18" charset="0"/>
            </a:endParaRPr>
          </a:p>
          <a:p>
            <a:pPr marL="342900" indent="-342900">
              <a:buSzPct val="100000"/>
              <a:buFont typeface="+mj-lt"/>
              <a:buAutoNum type="arabicPeriod"/>
            </a:pPr>
            <a:r>
              <a:rPr lang="sr-Latn-ME" sz="1400" dirty="0">
                <a:latin typeface="Cambria" pitchFamily="18" charset="0"/>
              </a:rPr>
              <a:t>A financial identification form </a:t>
            </a:r>
          </a:p>
          <a:p>
            <a:pPr marL="0" indent="0">
              <a:buSzPct val="100000"/>
              <a:buNone/>
            </a:pPr>
            <a:r>
              <a:rPr lang="en-GB" sz="1400" dirty="0">
                <a:latin typeface="Cambria" pitchFamily="18" charset="0"/>
              </a:rPr>
              <a:t>In addition</a:t>
            </a:r>
            <a:r>
              <a:rPr lang="sr-Latn-ME" sz="1400" dirty="0">
                <a:latin typeface="Cambria" pitchFamily="18" charset="0"/>
              </a:rPr>
              <a:t>, </a:t>
            </a:r>
            <a:r>
              <a:rPr lang="en-GB" sz="1400" dirty="0">
                <a:latin typeface="Cambria" pitchFamily="18" charset="0"/>
              </a:rPr>
              <a:t>the following documents should be submitted</a:t>
            </a:r>
            <a:r>
              <a:rPr lang="sr-Latn-ME" sz="1400" dirty="0">
                <a:latin typeface="Cambria" pitchFamily="18" charset="0"/>
              </a:rPr>
              <a:t>:</a:t>
            </a:r>
          </a:p>
          <a:p>
            <a:pPr marL="342900" indent="-342900">
              <a:buSzPct val="100000"/>
              <a:buFont typeface="+mj-lt"/>
              <a:buAutoNum type="arabicPeriod"/>
            </a:pPr>
            <a:r>
              <a:rPr lang="en-US" sz="1400" dirty="0">
                <a:latin typeface="Cambria" pitchFamily="18" charset="0"/>
              </a:rPr>
              <a:t>•	For grants exceeding EUR 750 000 the lead applicant must provide an audit report produced by an approved external auditor </a:t>
            </a:r>
            <a:endParaRPr lang="sr-Latn-ME" sz="1400" dirty="0">
              <a:latin typeface="Cambria" pitchFamily="18" charset="0"/>
            </a:endParaRPr>
          </a:p>
          <a:p>
            <a:pPr marL="342900" indent="-342900">
              <a:buSzPct val="100000"/>
              <a:buFont typeface="+mj-lt"/>
              <a:buAutoNum type="arabicPeriod"/>
            </a:pPr>
            <a:r>
              <a:rPr lang="en-US" sz="1400" dirty="0">
                <a:latin typeface="Cambria" pitchFamily="18" charset="0"/>
              </a:rPr>
              <a:t>•	For grants not exceeding EUR 750 000 a copy of the lead applicant’s profit and loss account and the balance sheet for up to the three last financial years for which the accounts were closed</a:t>
            </a:r>
            <a:endParaRPr lang="sr-Latn-ME" sz="1600" dirty="0">
              <a:latin typeface="Cambria" pitchFamily="18" charset="0"/>
            </a:endParaRPr>
          </a:p>
          <a:p>
            <a:pPr marL="0" indent="0" algn="just">
              <a:buNone/>
            </a:pPr>
            <a:r>
              <a:rPr lang="sr-Latn-ME" sz="1400" b="1" dirty="0">
                <a:latin typeface="Cambria" pitchFamily="18" charset="0"/>
              </a:rPr>
              <a:t>Note: </a:t>
            </a:r>
            <a:r>
              <a:rPr lang="en-US" sz="1400" dirty="0">
                <a:latin typeface="Cambria" pitchFamily="18" charset="0"/>
              </a:rPr>
              <a:t>No additional annexes being part of the application package should be sent by the applicant. However, when the application includes the undertaking of works, please refer to the provisions under paragraph 3 of section 2.4 of these guidelines which deals with specific supporting documents that must be submitted with the full application.</a:t>
            </a:r>
          </a:p>
          <a:p>
            <a:pPr algn="just"/>
            <a:endParaRPr lang="en-US" sz="1800" dirty="0">
              <a:latin typeface="Cambria" pitchFamily="18" charset="0"/>
            </a:endParaRPr>
          </a:p>
          <a:p>
            <a:pPr marL="0" indent="0" algn="just">
              <a:buNone/>
            </a:pPr>
            <a:endParaRPr lang="en-US" sz="1800" dirty="0">
              <a:latin typeface="Cambria" pitchFamily="18" charset="0"/>
            </a:endParaRPr>
          </a:p>
          <a:p>
            <a:pPr marL="0" indent="0" algn="just">
              <a:buNone/>
            </a:pPr>
            <a:endParaRPr lang="en-US" sz="1800" dirty="0">
              <a:latin typeface="Cambria" pitchFamily="18" charset="0"/>
            </a:endParaRPr>
          </a:p>
          <a:p>
            <a:pPr marL="0" indent="0" algn="just">
              <a:buNone/>
            </a:pPr>
            <a:endParaRPr lang="en-US" sz="1800" dirty="0">
              <a:latin typeface="Cambria" pitchFamily="18" charset="0"/>
            </a:endParaRPr>
          </a:p>
          <a:p>
            <a:pPr marL="0" indent="0" algn="just">
              <a:buNone/>
            </a:pPr>
            <a:endParaRPr lang="en-US" sz="1800" dirty="0">
              <a:latin typeface="Cambria" pitchFamily="18" charset="0"/>
            </a:endParaRPr>
          </a:p>
          <a:p>
            <a:pPr marL="0" indent="0" algn="just">
              <a:buNone/>
            </a:pPr>
            <a:endParaRPr lang="en-US" sz="1800" dirty="0">
              <a:latin typeface="Cambria"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154801"/>
            <a:ext cx="7505700" cy="662781"/>
          </a:xfrm>
        </p:spPr>
        <p:txBody>
          <a:bodyPr>
            <a:normAutofit/>
          </a:bodyPr>
          <a:lstStyle/>
          <a:p>
            <a:pPr algn="ctr"/>
            <a:r>
              <a:rPr lang="sr-Latn-ME" sz="2000" b="1" dirty="0">
                <a:latin typeface="Cambria" pitchFamily="18" charset="0"/>
              </a:rPr>
              <a:t>EVALUATION AND SELECTION OF APPLICATIONS</a:t>
            </a:r>
            <a:endParaRPr lang="en-US" sz="2000" b="1" dirty="0">
              <a:latin typeface="Cambria" pitchFamily="18" charset="0"/>
            </a:endParaRPr>
          </a:p>
        </p:txBody>
      </p:sp>
      <p:sp>
        <p:nvSpPr>
          <p:cNvPr id="3" name="Content Placeholder 2"/>
          <p:cNvSpPr>
            <a:spLocks noGrp="1"/>
          </p:cNvSpPr>
          <p:nvPr>
            <p:ph idx="1"/>
          </p:nvPr>
        </p:nvSpPr>
        <p:spPr>
          <a:xfrm>
            <a:off x="1295400" y="2057400"/>
            <a:ext cx="6553200" cy="685800"/>
          </a:xfrm>
        </p:spPr>
        <p:txBody>
          <a:bodyPr>
            <a:noAutofit/>
          </a:bodyPr>
          <a:lstStyle/>
          <a:p>
            <a:pPr algn="just"/>
            <a:r>
              <a:rPr lang="en-US" sz="1800" dirty="0">
                <a:latin typeface="Cambria" pitchFamily="18" charset="0"/>
              </a:rPr>
              <a:t>Applications will be examined and evaluated by the </a:t>
            </a:r>
            <a:r>
              <a:rPr lang="sr-Latn-RS" sz="1800" dirty="0">
                <a:latin typeface="Cambria" pitchFamily="18" charset="0"/>
              </a:rPr>
              <a:t>Contracting Authority which establishes the Evaluation Committee.</a:t>
            </a:r>
            <a:endParaRPr lang="sr-Latn-ME" sz="1800" dirty="0">
              <a:latin typeface="Cambria" pitchFamily="18" charset="0"/>
            </a:endParaRPr>
          </a:p>
          <a:p>
            <a:pPr algn="just"/>
            <a:r>
              <a:rPr lang="sr-Latn-ME" sz="1800" dirty="0">
                <a:latin typeface="Cambria" pitchFamily="18" charset="0"/>
              </a:rPr>
              <a:t>Evaluation Committee consists of: </a:t>
            </a:r>
          </a:p>
          <a:p>
            <a:pPr lvl="1" algn="just">
              <a:buFont typeface="Wingdings" pitchFamily="2" charset="2"/>
              <a:buChar char="ü"/>
            </a:pPr>
            <a:r>
              <a:rPr lang="sr-Latn-ME" sz="1800" dirty="0">
                <a:latin typeface="Cambria" pitchFamily="18" charset="0"/>
              </a:rPr>
              <a:t>Chairperson, </a:t>
            </a:r>
          </a:p>
          <a:p>
            <a:pPr lvl="1" algn="just">
              <a:buFont typeface="Wingdings" pitchFamily="2" charset="2"/>
              <a:buChar char="ü"/>
            </a:pPr>
            <a:r>
              <a:rPr lang="sr-Latn-ME" sz="1800" dirty="0">
                <a:latin typeface="Cambria" pitchFamily="18" charset="0"/>
              </a:rPr>
              <a:t>Secretary,</a:t>
            </a:r>
          </a:p>
          <a:p>
            <a:pPr lvl="1" algn="just">
              <a:buFont typeface="Wingdings" pitchFamily="2" charset="2"/>
              <a:buChar char="ü"/>
            </a:pPr>
            <a:r>
              <a:rPr lang="sr-Latn-ME" sz="1800" dirty="0">
                <a:latin typeface="Cambria" pitchFamily="18" charset="0"/>
              </a:rPr>
              <a:t>At least 3 evaluators.</a:t>
            </a:r>
          </a:p>
          <a:p>
            <a:pPr marL="457200" lvl="1" indent="0" algn="just">
              <a:buNone/>
            </a:pPr>
            <a:endParaRPr lang="sr-Latn-ME" sz="800" dirty="0">
              <a:latin typeface="Cambria" pitchFamily="18" charset="0"/>
            </a:endParaRPr>
          </a:p>
        </p:txBody>
      </p:sp>
      <p:sp>
        <p:nvSpPr>
          <p:cNvPr id="4" name="Rectangle 3">
            <a:extLst>
              <a:ext uri="{FF2B5EF4-FFF2-40B4-BE49-F238E27FC236}">
                <a16:creationId xmlns:a16="http://schemas.microsoft.com/office/drawing/2014/main" id="{FCBB67F8-866D-4940-BC5F-6446765DB38B}"/>
              </a:ext>
            </a:extLst>
          </p:cNvPr>
          <p:cNvSpPr/>
          <p:nvPr/>
        </p:nvSpPr>
        <p:spPr>
          <a:xfrm>
            <a:off x="1447800" y="3962400"/>
            <a:ext cx="7162800" cy="4247317"/>
          </a:xfrm>
          <a:prstGeom prst="rect">
            <a:avLst/>
          </a:prstGeom>
        </p:spPr>
        <p:txBody>
          <a:bodyPr wrap="square">
            <a:spAutoFit/>
          </a:bodyPr>
          <a:lstStyle/>
          <a:p>
            <a:pPr algn="just"/>
            <a:r>
              <a:rPr lang="en-US" dirty="0">
                <a:latin typeface="Cambria" pitchFamily="18" charset="0"/>
              </a:rPr>
              <a:t>All applications will be assessed according to the following steps</a:t>
            </a:r>
            <a:r>
              <a:rPr lang="sr-Latn-ME" dirty="0">
                <a:latin typeface="Cambria" pitchFamily="18" charset="0"/>
              </a:rPr>
              <a:t>:</a:t>
            </a:r>
            <a:endParaRPr lang="en-US" dirty="0">
              <a:latin typeface="Cambria" pitchFamily="18" charset="0"/>
            </a:endParaRPr>
          </a:p>
          <a:p>
            <a:pPr marL="285750" indent="-285750" algn="just">
              <a:buClr>
                <a:schemeClr val="accent1">
                  <a:lumMod val="75000"/>
                </a:schemeClr>
              </a:buClr>
              <a:buSzPct val="145000"/>
              <a:buFont typeface="Arial" panose="020B0604020202020204" pitchFamily="34" charset="0"/>
              <a:buChar char="•"/>
            </a:pPr>
            <a:endParaRPr lang="en-US" dirty="0">
              <a:latin typeface="Cambria" pitchFamily="18" charset="0"/>
            </a:endParaRPr>
          </a:p>
          <a:p>
            <a:pPr marL="285750" indent="-285750" algn="just">
              <a:buClr>
                <a:schemeClr val="accent1">
                  <a:lumMod val="75000"/>
                </a:schemeClr>
              </a:buClr>
              <a:buSzPct val="145000"/>
              <a:buFont typeface="Arial" panose="020B0604020202020204" pitchFamily="34" charset="0"/>
              <a:buChar char="•"/>
            </a:pPr>
            <a:r>
              <a:rPr lang="sr-Latn-ME" b="1" dirty="0">
                <a:latin typeface="Cambria" pitchFamily="18" charset="0"/>
              </a:rPr>
              <a:t>STEP I: </a:t>
            </a:r>
            <a:r>
              <a:rPr lang="sr-Latn-ME" dirty="0">
                <a:latin typeface="Cambria" pitchFamily="18" charset="0"/>
              </a:rPr>
              <a:t>Opening &amp; administrative checks and Concept Note evaluation</a:t>
            </a:r>
            <a:endParaRPr lang="en-US" dirty="0">
              <a:latin typeface="Cambria" pitchFamily="18" charset="0"/>
            </a:endParaRPr>
          </a:p>
          <a:p>
            <a:pPr marL="285750" indent="-285750" algn="just">
              <a:buClr>
                <a:schemeClr val="accent1">
                  <a:lumMod val="75000"/>
                </a:schemeClr>
              </a:buClr>
              <a:buSzPct val="145000"/>
              <a:buFont typeface="Arial" panose="020B0604020202020204" pitchFamily="34" charset="0"/>
              <a:buChar char="•"/>
            </a:pPr>
            <a:endParaRPr lang="en-US" dirty="0">
              <a:latin typeface="Cambria" pitchFamily="18" charset="0"/>
            </a:endParaRPr>
          </a:p>
          <a:p>
            <a:pPr marL="285750" indent="-285750" algn="just">
              <a:buClr>
                <a:schemeClr val="accent1">
                  <a:lumMod val="75000"/>
                </a:schemeClr>
              </a:buClr>
              <a:buSzPct val="145000"/>
              <a:buFont typeface="Arial" panose="020B0604020202020204" pitchFamily="34" charset="0"/>
              <a:buChar char="•"/>
            </a:pPr>
            <a:r>
              <a:rPr lang="sr-Latn-ME" b="1" dirty="0">
                <a:latin typeface="Cambria" pitchFamily="18" charset="0"/>
              </a:rPr>
              <a:t>STEP II: </a:t>
            </a:r>
            <a:r>
              <a:rPr lang="sr-Latn-ME" dirty="0">
                <a:latin typeface="Cambria" pitchFamily="18" charset="0"/>
              </a:rPr>
              <a:t>Evaluation of the Full Application</a:t>
            </a:r>
            <a:endParaRPr lang="en-US" dirty="0">
              <a:latin typeface="Cambria" pitchFamily="18" charset="0"/>
            </a:endParaRPr>
          </a:p>
          <a:p>
            <a:pPr marL="285750" indent="-285750" algn="just">
              <a:buClr>
                <a:schemeClr val="accent1">
                  <a:lumMod val="75000"/>
                </a:schemeClr>
              </a:buClr>
              <a:buSzPct val="145000"/>
              <a:buFont typeface="Arial" panose="020B0604020202020204" pitchFamily="34" charset="0"/>
              <a:buChar char="•"/>
            </a:pPr>
            <a:endParaRPr lang="en-US" dirty="0">
              <a:latin typeface="Cambria" pitchFamily="18" charset="0"/>
            </a:endParaRPr>
          </a:p>
          <a:p>
            <a:pPr marL="285750" indent="-285750" algn="just">
              <a:buClr>
                <a:schemeClr val="accent1">
                  <a:lumMod val="75000"/>
                </a:schemeClr>
              </a:buClr>
              <a:buSzPct val="145000"/>
              <a:buFont typeface="Arial" panose="020B0604020202020204" pitchFamily="34" charset="0"/>
              <a:buChar char="•"/>
            </a:pPr>
            <a:r>
              <a:rPr lang="sr-Latn-ME" b="1" dirty="0">
                <a:latin typeface="Cambria" pitchFamily="18" charset="0"/>
              </a:rPr>
              <a:t>STEP III: </a:t>
            </a:r>
            <a:r>
              <a:rPr lang="sr-Latn-ME" dirty="0">
                <a:latin typeface="Cambria" pitchFamily="18" charset="0"/>
              </a:rPr>
              <a:t>Verification of eligibility of the applicants and affiliated entity(ies)</a:t>
            </a:r>
          </a:p>
          <a:p>
            <a:pPr algn="just"/>
            <a:endParaRPr lang="en-US" dirty="0">
              <a:latin typeface="Cambria" pitchFamily="18" charset="0"/>
            </a:endParaRPr>
          </a:p>
          <a:p>
            <a:pPr algn="just"/>
            <a:endParaRPr lang="en-US" dirty="0">
              <a:latin typeface="Cambria" pitchFamily="18" charset="0"/>
            </a:endParaRPr>
          </a:p>
          <a:p>
            <a:pPr algn="just"/>
            <a:endParaRPr lang="sr-Latn-ME" dirty="0">
              <a:latin typeface="Cambria" pitchFamily="18" charset="0"/>
            </a:endParaRPr>
          </a:p>
          <a:p>
            <a:pPr algn="just"/>
            <a:endParaRPr lang="sr-Latn-ME" dirty="0">
              <a:latin typeface="Cambria" pitchFamily="18" charset="0"/>
            </a:endParaRPr>
          </a:p>
          <a:p>
            <a:pPr algn="just"/>
            <a:endParaRPr lang="en-US" dirty="0">
              <a:latin typeface="Cambria" pitchFamily="18" charset="0"/>
            </a:endParaRPr>
          </a:p>
          <a:p>
            <a:pPr algn="just"/>
            <a:endParaRPr lang="sr-Latn-ME" dirty="0">
              <a:latin typeface="Cambria" pitchFamily="18" charset="0"/>
            </a:endParaRPr>
          </a:p>
        </p:txBody>
      </p:sp>
    </p:spTree>
    <p:extLst>
      <p:ext uri="{BB962C8B-B14F-4D97-AF65-F5344CB8AC3E}">
        <p14:creationId xmlns:p14="http://schemas.microsoft.com/office/powerpoint/2010/main" val="14985822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6350" y="457200"/>
            <a:ext cx="7505700" cy="662781"/>
          </a:xfrm>
        </p:spPr>
        <p:txBody>
          <a:bodyPr>
            <a:normAutofit fontScale="90000"/>
          </a:bodyPr>
          <a:lstStyle/>
          <a:p>
            <a:r>
              <a:rPr lang="sr-Latn-ME" sz="2200" b="1" dirty="0">
                <a:latin typeface="Cambria" pitchFamily="18" charset="0"/>
              </a:rPr>
              <a:t>STEP I:</a:t>
            </a:r>
            <a:br>
              <a:rPr lang="en-US" sz="2200" b="1" dirty="0">
                <a:latin typeface="Cambria" pitchFamily="18" charset="0"/>
              </a:rPr>
            </a:br>
            <a:r>
              <a:rPr lang="sr-Latn-ME" sz="2200" b="1" dirty="0">
                <a:latin typeface="Cambria" pitchFamily="18" charset="0"/>
              </a:rPr>
              <a:t> </a:t>
            </a:r>
            <a:r>
              <a:rPr lang="sr-Latn-ME" sz="2000" b="1" dirty="0">
                <a:latin typeface="Cambria" pitchFamily="18" charset="0"/>
              </a:rPr>
              <a:t>Opening &amp; administrative checks and Concept Note evaluation</a:t>
            </a:r>
            <a:br>
              <a:rPr lang="en-US" sz="2000" dirty="0">
                <a:latin typeface="Cambria" pitchFamily="18" charset="0"/>
              </a:rPr>
            </a:br>
            <a:endParaRPr lang="en-US" sz="2000" b="1" dirty="0">
              <a:latin typeface="Cambria" pitchFamily="18" charset="0"/>
            </a:endParaRPr>
          </a:p>
        </p:txBody>
      </p:sp>
      <p:sp>
        <p:nvSpPr>
          <p:cNvPr id="4" name="Rectangle 3">
            <a:extLst>
              <a:ext uri="{FF2B5EF4-FFF2-40B4-BE49-F238E27FC236}">
                <a16:creationId xmlns:a16="http://schemas.microsoft.com/office/drawing/2014/main" id="{FCBB67F8-866D-4940-BC5F-6446765DB38B}"/>
              </a:ext>
            </a:extLst>
          </p:cNvPr>
          <p:cNvSpPr/>
          <p:nvPr/>
        </p:nvSpPr>
        <p:spPr>
          <a:xfrm>
            <a:off x="1447800" y="3962400"/>
            <a:ext cx="7162800" cy="1754326"/>
          </a:xfrm>
          <a:prstGeom prst="rect">
            <a:avLst/>
          </a:prstGeom>
        </p:spPr>
        <p:txBody>
          <a:bodyPr wrap="square">
            <a:spAutoFit/>
          </a:bodyPr>
          <a:lstStyle/>
          <a:p>
            <a:pPr algn="just"/>
            <a:endParaRPr lang="en-US" dirty="0">
              <a:latin typeface="Cambria" pitchFamily="18" charset="0"/>
            </a:endParaRPr>
          </a:p>
          <a:p>
            <a:pPr algn="just"/>
            <a:endParaRPr lang="en-US" dirty="0">
              <a:latin typeface="Cambria" pitchFamily="18" charset="0"/>
            </a:endParaRPr>
          </a:p>
          <a:p>
            <a:pPr algn="just"/>
            <a:endParaRPr lang="sr-Latn-ME" dirty="0">
              <a:latin typeface="Cambria" pitchFamily="18" charset="0"/>
            </a:endParaRPr>
          </a:p>
          <a:p>
            <a:pPr algn="just"/>
            <a:endParaRPr lang="sr-Latn-ME" dirty="0">
              <a:latin typeface="Cambria" pitchFamily="18" charset="0"/>
            </a:endParaRPr>
          </a:p>
          <a:p>
            <a:pPr algn="just"/>
            <a:endParaRPr lang="en-US" dirty="0">
              <a:latin typeface="Cambria" pitchFamily="18" charset="0"/>
            </a:endParaRPr>
          </a:p>
          <a:p>
            <a:pPr algn="just"/>
            <a:endParaRPr lang="sr-Latn-ME" dirty="0">
              <a:latin typeface="Cambria" pitchFamily="18" charset="0"/>
            </a:endParaRPr>
          </a:p>
        </p:txBody>
      </p:sp>
      <p:sp>
        <p:nvSpPr>
          <p:cNvPr id="5" name="Rectangle 4">
            <a:extLst>
              <a:ext uri="{FF2B5EF4-FFF2-40B4-BE49-F238E27FC236}">
                <a16:creationId xmlns:a16="http://schemas.microsoft.com/office/drawing/2014/main" id="{6A07B631-4707-496E-873D-AF90A0720A54}"/>
              </a:ext>
            </a:extLst>
          </p:cNvPr>
          <p:cNvSpPr/>
          <p:nvPr/>
        </p:nvSpPr>
        <p:spPr>
          <a:xfrm>
            <a:off x="495300" y="1371600"/>
            <a:ext cx="8153400" cy="5047536"/>
          </a:xfrm>
          <a:prstGeom prst="rect">
            <a:avLst/>
          </a:prstGeom>
        </p:spPr>
        <p:txBody>
          <a:bodyPr wrap="square">
            <a:spAutoFit/>
          </a:bodyPr>
          <a:lstStyle/>
          <a:p>
            <a:pPr marL="1200150" lvl="2" indent="-285750" algn="just">
              <a:buClr>
                <a:schemeClr val="accent1">
                  <a:lumMod val="75000"/>
                </a:schemeClr>
              </a:buClr>
              <a:buSzPct val="145000"/>
              <a:buFont typeface="Wingdings" panose="05000000000000000000" pitchFamily="2" charset="2"/>
              <a:buChar char="§"/>
            </a:pPr>
            <a:r>
              <a:rPr lang="sr-Latn-RS" sz="1400" dirty="0">
                <a:latin typeface="Cambria" pitchFamily="18" charset="0"/>
              </a:rPr>
              <a:t>Administrative check;</a:t>
            </a:r>
            <a:endParaRPr lang="en-US" sz="1400" dirty="0">
              <a:latin typeface="Cambria" pitchFamily="18" charset="0"/>
            </a:endParaRPr>
          </a:p>
          <a:p>
            <a:pPr lvl="2" algn="just">
              <a:buClr>
                <a:schemeClr val="accent1">
                  <a:lumMod val="75000"/>
                </a:schemeClr>
              </a:buClr>
              <a:buSzPct val="145000"/>
            </a:pPr>
            <a:endParaRPr lang="sr-Latn-RS" sz="1400" dirty="0">
              <a:latin typeface="Cambria" pitchFamily="18" charset="0"/>
            </a:endParaRPr>
          </a:p>
          <a:p>
            <a:pPr marL="1200150" lvl="2" indent="-285750" algn="just">
              <a:buClr>
                <a:schemeClr val="accent1">
                  <a:lumMod val="75000"/>
                </a:schemeClr>
              </a:buClr>
              <a:buSzPct val="145000"/>
              <a:buFont typeface="Wingdings" panose="05000000000000000000" pitchFamily="2" charset="2"/>
              <a:buChar char="§"/>
            </a:pPr>
            <a:r>
              <a:rPr lang="sr-Latn-RS" sz="1400" dirty="0">
                <a:latin typeface="Cambria" pitchFamily="18" charset="0"/>
              </a:rPr>
              <a:t>Evaluation of Concept Notes based on a predetermined evaluation criteria (</a:t>
            </a:r>
            <a:r>
              <a:rPr lang="en-GB" sz="1400" dirty="0">
                <a:latin typeface="Cambria" pitchFamily="18" charset="0"/>
              </a:rPr>
              <a:t>relevance and design of the action</a:t>
            </a:r>
            <a:r>
              <a:rPr lang="sr-Latn-RS" sz="1400" dirty="0">
                <a:latin typeface="Cambria" pitchFamily="18" charset="0"/>
              </a:rPr>
              <a:t>); </a:t>
            </a:r>
            <a:endParaRPr lang="en-US" sz="1400" dirty="0">
              <a:latin typeface="Cambria" pitchFamily="18" charset="0"/>
            </a:endParaRPr>
          </a:p>
          <a:p>
            <a:pPr marL="1200150" lvl="2" indent="-285750" algn="just">
              <a:buClr>
                <a:schemeClr val="accent1">
                  <a:lumMod val="75000"/>
                </a:schemeClr>
              </a:buClr>
              <a:buSzPct val="145000"/>
              <a:buFont typeface="Wingdings" panose="05000000000000000000" pitchFamily="2" charset="2"/>
              <a:buChar char="§"/>
            </a:pPr>
            <a:endParaRPr lang="sr-Latn-RS" sz="1400" dirty="0">
              <a:latin typeface="Cambria" pitchFamily="18" charset="0"/>
            </a:endParaRPr>
          </a:p>
          <a:p>
            <a:pPr marL="1200150" lvl="2" indent="-285750" algn="just">
              <a:buClr>
                <a:schemeClr val="accent1">
                  <a:lumMod val="75000"/>
                </a:schemeClr>
              </a:buClr>
              <a:buSzPct val="145000"/>
              <a:buFont typeface="Wingdings" panose="05000000000000000000" pitchFamily="2" charset="2"/>
              <a:buChar char="§"/>
            </a:pPr>
            <a:r>
              <a:rPr lang="en-US" sz="1400" dirty="0">
                <a:latin typeface="Cambria" pitchFamily="18" charset="0"/>
              </a:rPr>
              <a:t>Once all concept notes have been assessed, a list will be drawn up with the proposed actions ranked according to their total score</a:t>
            </a:r>
            <a:r>
              <a:rPr lang="sr-Latn-ME" sz="1400" dirty="0">
                <a:latin typeface="Cambria" pitchFamily="18" charset="0"/>
              </a:rPr>
              <a:t>;</a:t>
            </a:r>
            <a:r>
              <a:rPr lang="en-US" sz="1400" dirty="0">
                <a:latin typeface="Cambria" pitchFamily="18" charset="0"/>
              </a:rPr>
              <a:t> </a:t>
            </a:r>
          </a:p>
          <a:p>
            <a:pPr marL="1200150" lvl="2" indent="-285750" algn="just">
              <a:buClr>
                <a:schemeClr val="accent1">
                  <a:lumMod val="75000"/>
                </a:schemeClr>
              </a:buClr>
              <a:buSzPct val="145000"/>
              <a:buFont typeface="Wingdings" panose="05000000000000000000" pitchFamily="2" charset="2"/>
              <a:buChar char="§"/>
            </a:pPr>
            <a:endParaRPr lang="en-US" sz="1400" dirty="0">
              <a:latin typeface="Cambria" pitchFamily="18" charset="0"/>
            </a:endParaRPr>
          </a:p>
          <a:p>
            <a:pPr marL="1200150" lvl="2" indent="-285750" algn="just">
              <a:buClr>
                <a:schemeClr val="accent1">
                  <a:lumMod val="75000"/>
                </a:schemeClr>
              </a:buClr>
              <a:buSzPct val="145000"/>
              <a:buFont typeface="Wingdings" panose="05000000000000000000" pitchFamily="2" charset="2"/>
              <a:buChar char="§"/>
            </a:pPr>
            <a:r>
              <a:rPr lang="en-US" sz="1400" dirty="0">
                <a:latin typeface="Cambria" pitchFamily="18" charset="0"/>
              </a:rPr>
              <a:t>Firstly, only the concept notes with a score of at least 30 will be considered for pre-selection. </a:t>
            </a:r>
          </a:p>
          <a:p>
            <a:pPr lvl="2" algn="just">
              <a:buClr>
                <a:schemeClr val="accent1">
                  <a:lumMod val="75000"/>
                </a:schemeClr>
              </a:buClr>
              <a:buSzPct val="145000"/>
            </a:pPr>
            <a:endParaRPr lang="en-US" sz="1400" dirty="0">
              <a:latin typeface="Cambria" pitchFamily="18" charset="0"/>
            </a:endParaRPr>
          </a:p>
          <a:p>
            <a:pPr marL="1200150" lvl="2" indent="-285750" algn="just">
              <a:buClr>
                <a:schemeClr val="accent1">
                  <a:lumMod val="75000"/>
                </a:schemeClr>
              </a:buClr>
              <a:buSzPct val="145000"/>
              <a:buFont typeface="Wingdings" panose="05000000000000000000" pitchFamily="2" charset="2"/>
              <a:buChar char="§"/>
            </a:pPr>
            <a:r>
              <a:rPr lang="en-US" sz="1400" dirty="0">
                <a:latin typeface="Cambria" pitchFamily="18" charset="0"/>
              </a:rPr>
              <a:t>Secondly, the number of concept notes will be reduced, taking account of the ranking per thematic priority/specific objective, to the number of concept notes whose total aggregate amount of requested contributions is equal to at least 200% of the available budget for this call for proposals. The amount of requested contributions of each concept note will be based on the indicative financial envelopes for each thematic priority/specific objective, where relevant.</a:t>
            </a:r>
          </a:p>
          <a:p>
            <a:pPr marL="1200150" lvl="2" indent="-285750" algn="just">
              <a:buClr>
                <a:schemeClr val="accent1">
                  <a:lumMod val="75000"/>
                </a:schemeClr>
              </a:buClr>
              <a:buSzPct val="145000"/>
              <a:buFont typeface="Wingdings" panose="05000000000000000000" pitchFamily="2" charset="2"/>
              <a:buChar char="§"/>
            </a:pPr>
            <a:endParaRPr lang="en-US" sz="1400" dirty="0">
              <a:latin typeface="Cambria" pitchFamily="18" charset="0"/>
            </a:endParaRPr>
          </a:p>
          <a:p>
            <a:pPr marL="1200150" lvl="2" indent="-285750" algn="just">
              <a:buClr>
                <a:schemeClr val="accent1">
                  <a:lumMod val="75000"/>
                </a:schemeClr>
              </a:buClr>
              <a:buSzPct val="145000"/>
              <a:buFont typeface="Wingdings" panose="05000000000000000000" pitchFamily="2" charset="2"/>
              <a:buChar char="§"/>
            </a:pPr>
            <a:r>
              <a:rPr lang="en-US" sz="1400" dirty="0">
                <a:latin typeface="Cambria" pitchFamily="18" charset="0"/>
              </a:rPr>
              <a:t>After the evaluation of concept notes, the contracting authority will send letters to all lead applicants, indicating whether their application was submitted by the deadline, informing them of the reference number they have been allocated, whether the concept note was evaluated and the results of that evaluation. The evaluation committee will then proceed with the lead applicants whose proposals have been pre-selected</a:t>
            </a:r>
            <a:endParaRPr lang="sr-Latn-ME" sz="1400" dirty="0">
              <a:latin typeface="Cambria" pitchFamily="18" charset="0"/>
            </a:endParaRPr>
          </a:p>
        </p:txBody>
      </p:sp>
    </p:spTree>
    <p:extLst>
      <p:ext uri="{BB962C8B-B14F-4D97-AF65-F5344CB8AC3E}">
        <p14:creationId xmlns:p14="http://schemas.microsoft.com/office/powerpoint/2010/main" val="27809826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6350" y="404019"/>
            <a:ext cx="7505700" cy="662781"/>
          </a:xfrm>
        </p:spPr>
        <p:txBody>
          <a:bodyPr>
            <a:normAutofit fontScale="90000"/>
          </a:bodyPr>
          <a:lstStyle/>
          <a:p>
            <a:r>
              <a:rPr lang="sr-Latn-ME" sz="2200" b="1" dirty="0">
                <a:latin typeface="Cambria" pitchFamily="18" charset="0"/>
              </a:rPr>
              <a:t>STEP I</a:t>
            </a:r>
            <a:r>
              <a:rPr lang="en-US" sz="2200" b="1" dirty="0">
                <a:latin typeface="Cambria" pitchFamily="18" charset="0"/>
              </a:rPr>
              <a:t>I</a:t>
            </a:r>
            <a:r>
              <a:rPr lang="sr-Latn-ME" sz="2200" b="1" dirty="0">
                <a:latin typeface="Cambria" pitchFamily="18" charset="0"/>
              </a:rPr>
              <a:t>:</a:t>
            </a:r>
            <a:br>
              <a:rPr lang="en-US" sz="2200" b="1" dirty="0">
                <a:latin typeface="Cambria" pitchFamily="18" charset="0"/>
              </a:rPr>
            </a:br>
            <a:r>
              <a:rPr lang="en-US" sz="2000" b="1" dirty="0">
                <a:latin typeface="Cambria" pitchFamily="18" charset="0"/>
              </a:rPr>
              <a:t>Evaluation of the Full Application</a:t>
            </a:r>
            <a:br>
              <a:rPr lang="en-US" sz="2000" b="1" dirty="0">
                <a:latin typeface="Cambria" pitchFamily="18" charset="0"/>
              </a:rPr>
            </a:br>
            <a:br>
              <a:rPr lang="en-US" sz="2000" dirty="0">
                <a:latin typeface="Cambria" pitchFamily="18" charset="0"/>
              </a:rPr>
            </a:br>
            <a:endParaRPr lang="en-US" sz="2000" b="1" dirty="0">
              <a:latin typeface="Cambria" pitchFamily="18" charset="0"/>
            </a:endParaRPr>
          </a:p>
        </p:txBody>
      </p:sp>
      <p:sp>
        <p:nvSpPr>
          <p:cNvPr id="4" name="Rectangle 3">
            <a:extLst>
              <a:ext uri="{FF2B5EF4-FFF2-40B4-BE49-F238E27FC236}">
                <a16:creationId xmlns:a16="http://schemas.microsoft.com/office/drawing/2014/main" id="{FCBB67F8-866D-4940-BC5F-6446765DB38B}"/>
              </a:ext>
            </a:extLst>
          </p:cNvPr>
          <p:cNvSpPr/>
          <p:nvPr/>
        </p:nvSpPr>
        <p:spPr>
          <a:xfrm>
            <a:off x="1447800" y="3962400"/>
            <a:ext cx="7162800" cy="1754326"/>
          </a:xfrm>
          <a:prstGeom prst="rect">
            <a:avLst/>
          </a:prstGeom>
        </p:spPr>
        <p:txBody>
          <a:bodyPr wrap="square">
            <a:spAutoFit/>
          </a:bodyPr>
          <a:lstStyle/>
          <a:p>
            <a:pPr algn="just"/>
            <a:endParaRPr lang="en-US" dirty="0">
              <a:latin typeface="Cambria" pitchFamily="18" charset="0"/>
            </a:endParaRPr>
          </a:p>
          <a:p>
            <a:pPr algn="just"/>
            <a:endParaRPr lang="en-US" dirty="0">
              <a:latin typeface="Cambria" pitchFamily="18" charset="0"/>
            </a:endParaRPr>
          </a:p>
          <a:p>
            <a:pPr algn="just"/>
            <a:endParaRPr lang="sr-Latn-ME" dirty="0">
              <a:latin typeface="Cambria" pitchFamily="18" charset="0"/>
            </a:endParaRPr>
          </a:p>
          <a:p>
            <a:pPr algn="just"/>
            <a:endParaRPr lang="sr-Latn-ME" dirty="0">
              <a:latin typeface="Cambria" pitchFamily="18" charset="0"/>
            </a:endParaRPr>
          </a:p>
          <a:p>
            <a:pPr algn="just"/>
            <a:endParaRPr lang="en-US" dirty="0">
              <a:latin typeface="Cambria" pitchFamily="18" charset="0"/>
            </a:endParaRPr>
          </a:p>
          <a:p>
            <a:pPr algn="just"/>
            <a:endParaRPr lang="sr-Latn-ME" dirty="0">
              <a:latin typeface="Cambria" pitchFamily="18" charset="0"/>
            </a:endParaRPr>
          </a:p>
        </p:txBody>
      </p:sp>
      <p:sp>
        <p:nvSpPr>
          <p:cNvPr id="5" name="Rectangle 4">
            <a:extLst>
              <a:ext uri="{FF2B5EF4-FFF2-40B4-BE49-F238E27FC236}">
                <a16:creationId xmlns:a16="http://schemas.microsoft.com/office/drawing/2014/main" id="{6A07B631-4707-496E-873D-AF90A0720A54}"/>
              </a:ext>
            </a:extLst>
          </p:cNvPr>
          <p:cNvSpPr/>
          <p:nvPr/>
        </p:nvSpPr>
        <p:spPr>
          <a:xfrm>
            <a:off x="495300" y="940981"/>
            <a:ext cx="8153400" cy="3323987"/>
          </a:xfrm>
          <a:prstGeom prst="rect">
            <a:avLst/>
          </a:prstGeom>
        </p:spPr>
        <p:txBody>
          <a:bodyPr wrap="square">
            <a:spAutoFit/>
          </a:bodyPr>
          <a:lstStyle/>
          <a:p>
            <a:pPr marL="1200150" lvl="2" indent="-285750" algn="just">
              <a:buClr>
                <a:schemeClr val="accent1">
                  <a:lumMod val="75000"/>
                </a:schemeClr>
              </a:buClr>
              <a:buSzPct val="145000"/>
              <a:buFont typeface="Wingdings" panose="05000000000000000000" pitchFamily="2" charset="2"/>
              <a:buChar char="§"/>
            </a:pPr>
            <a:r>
              <a:rPr lang="sr-Latn-RS" sz="1400" dirty="0">
                <a:latin typeface="Cambria" pitchFamily="18" charset="0"/>
              </a:rPr>
              <a:t>Administrative check;</a:t>
            </a:r>
            <a:endParaRPr lang="en-US" sz="1400" dirty="0">
              <a:latin typeface="Cambria" pitchFamily="18" charset="0"/>
            </a:endParaRPr>
          </a:p>
          <a:p>
            <a:pPr marL="1200150" lvl="2" indent="-285750" algn="just">
              <a:buClr>
                <a:schemeClr val="accent1">
                  <a:lumMod val="75000"/>
                </a:schemeClr>
              </a:buClr>
              <a:buSzPct val="145000"/>
              <a:buFont typeface="Wingdings" panose="05000000000000000000" pitchFamily="2" charset="2"/>
              <a:buChar char="§"/>
            </a:pPr>
            <a:endParaRPr lang="sr-Latn-RS" sz="1400" dirty="0">
              <a:latin typeface="Cambria" pitchFamily="18" charset="0"/>
            </a:endParaRPr>
          </a:p>
          <a:p>
            <a:pPr marL="1200150" lvl="2" indent="-285750" algn="just">
              <a:buClr>
                <a:schemeClr val="accent1">
                  <a:lumMod val="75000"/>
                </a:schemeClr>
              </a:buClr>
              <a:buSzPct val="145000"/>
              <a:buFont typeface="Wingdings" panose="05000000000000000000" pitchFamily="2" charset="2"/>
              <a:buChar char="§"/>
            </a:pPr>
            <a:r>
              <a:rPr lang="sr-Latn-RS" sz="1400" dirty="0">
                <a:latin typeface="Cambria" pitchFamily="18" charset="0"/>
              </a:rPr>
              <a:t>Evaluation of Full Applications based on a predetermined evaluation criteria (selection and award criteria);</a:t>
            </a:r>
            <a:endParaRPr lang="en-US" sz="1400" dirty="0">
              <a:latin typeface="Cambria" pitchFamily="18" charset="0"/>
            </a:endParaRPr>
          </a:p>
          <a:p>
            <a:pPr marL="1200150" lvl="2" indent="-285750" algn="just">
              <a:buClr>
                <a:schemeClr val="accent1">
                  <a:lumMod val="75000"/>
                </a:schemeClr>
              </a:buClr>
              <a:buSzPct val="145000"/>
              <a:buFont typeface="Wingdings" panose="05000000000000000000" pitchFamily="2" charset="2"/>
              <a:buChar char="§"/>
            </a:pPr>
            <a:endParaRPr lang="en-US" sz="1400" dirty="0">
              <a:latin typeface="Cambria" pitchFamily="18" charset="0"/>
            </a:endParaRPr>
          </a:p>
          <a:p>
            <a:pPr marL="1200150" lvl="2" indent="-285750" algn="just">
              <a:buClr>
                <a:schemeClr val="accent1">
                  <a:lumMod val="75000"/>
                </a:schemeClr>
              </a:buClr>
              <a:buSzPct val="145000"/>
              <a:buFont typeface="Wingdings" panose="05000000000000000000" pitchFamily="2" charset="2"/>
              <a:buChar char="§"/>
            </a:pPr>
            <a:r>
              <a:rPr lang="en-US" sz="1400" dirty="0">
                <a:latin typeface="Cambria" pitchFamily="18" charset="0"/>
              </a:rPr>
              <a:t>After the evaluation, a table will be drawn up listing the applications ranked according to their score.</a:t>
            </a:r>
            <a:r>
              <a:rPr lang="sr-Latn-RS" sz="1400" dirty="0">
                <a:latin typeface="Cambria" pitchFamily="18" charset="0"/>
              </a:rPr>
              <a:t> </a:t>
            </a:r>
            <a:r>
              <a:rPr lang="en-US" sz="1400" dirty="0">
                <a:latin typeface="Cambria" pitchFamily="18" charset="0"/>
              </a:rPr>
              <a:t>The highest scoring applications will be provisionally selected until the available budget for this call for proposals is reached</a:t>
            </a:r>
            <a:r>
              <a:rPr lang="sr-Latn-RS" sz="1400" dirty="0">
                <a:latin typeface="Cambria" pitchFamily="18" charset="0"/>
              </a:rPr>
              <a:t>;</a:t>
            </a:r>
            <a:endParaRPr lang="en-US" sz="1400" dirty="0">
              <a:latin typeface="Cambria" pitchFamily="18" charset="0"/>
            </a:endParaRPr>
          </a:p>
          <a:p>
            <a:pPr marL="1200150" lvl="2" indent="-285750" algn="just">
              <a:buClr>
                <a:schemeClr val="accent1">
                  <a:lumMod val="75000"/>
                </a:schemeClr>
              </a:buClr>
              <a:buSzPct val="145000"/>
              <a:buFont typeface="Wingdings" panose="05000000000000000000" pitchFamily="2" charset="2"/>
              <a:buChar char="§"/>
            </a:pPr>
            <a:endParaRPr lang="en-US" sz="1400" dirty="0">
              <a:latin typeface="Cambria" pitchFamily="18" charset="0"/>
            </a:endParaRPr>
          </a:p>
          <a:p>
            <a:pPr marL="1200150" lvl="2" indent="-285750" algn="just">
              <a:buClr>
                <a:schemeClr val="accent1">
                  <a:lumMod val="75000"/>
                </a:schemeClr>
              </a:buClr>
              <a:buSzPct val="145000"/>
              <a:buFont typeface="Wingdings" panose="05000000000000000000" pitchFamily="2" charset="2"/>
              <a:buChar char="§"/>
            </a:pPr>
            <a:r>
              <a:rPr lang="sr-Latn-RS" sz="1400" dirty="0">
                <a:latin typeface="Cambria" pitchFamily="18" charset="0"/>
              </a:rPr>
              <a:t>Reserve</a:t>
            </a:r>
            <a:r>
              <a:rPr lang="en-US" sz="1400" dirty="0">
                <a:latin typeface="Cambria" pitchFamily="18" charset="0"/>
              </a:rPr>
              <a:t> list will be drawn up following the same criteria. This list will be used if more funds become available during the validity period of the reserve list (Please see Section 1.3 above for more details)</a:t>
            </a:r>
            <a:r>
              <a:rPr lang="sr-Latn-RS" sz="1400" dirty="0">
                <a:latin typeface="Cambria" pitchFamily="18" charset="0"/>
              </a:rPr>
              <a:t>;</a:t>
            </a:r>
            <a:endParaRPr lang="en-US" sz="1400" dirty="0">
              <a:latin typeface="Cambria" pitchFamily="18" charset="0"/>
            </a:endParaRPr>
          </a:p>
          <a:p>
            <a:pPr lvl="2" algn="just">
              <a:buClr>
                <a:schemeClr val="accent1">
                  <a:lumMod val="75000"/>
                </a:schemeClr>
              </a:buClr>
              <a:buSzPct val="145000"/>
            </a:pPr>
            <a:endParaRPr lang="en-US" sz="1400" dirty="0">
              <a:latin typeface="Cambria" pitchFamily="18" charset="0"/>
            </a:endParaRPr>
          </a:p>
          <a:p>
            <a:pPr marL="1200150" lvl="2" indent="-285750" algn="just">
              <a:buClr>
                <a:schemeClr val="accent1">
                  <a:lumMod val="75000"/>
                </a:schemeClr>
              </a:buClr>
              <a:buSzPct val="145000"/>
              <a:buFont typeface="Wingdings" panose="05000000000000000000" pitchFamily="2" charset="2"/>
              <a:buChar char="§"/>
            </a:pPr>
            <a:r>
              <a:rPr lang="en-US" sz="1400" b="1" dirty="0">
                <a:latin typeface="Cambria" pitchFamily="18" charset="0"/>
              </a:rPr>
              <a:t>Applications which had obtained less than 60 points as score in the ranking list will not be recommended for funding by the Evaluation Committee.</a:t>
            </a:r>
          </a:p>
        </p:txBody>
      </p:sp>
      <p:sp>
        <p:nvSpPr>
          <p:cNvPr id="6" name="Title 1">
            <a:extLst>
              <a:ext uri="{FF2B5EF4-FFF2-40B4-BE49-F238E27FC236}">
                <a16:creationId xmlns:a16="http://schemas.microsoft.com/office/drawing/2014/main" id="{9F645F66-2D2A-4435-883D-46509B7D7372}"/>
              </a:ext>
            </a:extLst>
          </p:cNvPr>
          <p:cNvSpPr txBox="1">
            <a:spLocks/>
          </p:cNvSpPr>
          <p:nvPr/>
        </p:nvSpPr>
        <p:spPr>
          <a:xfrm>
            <a:off x="1266825" y="4773890"/>
            <a:ext cx="7505700" cy="662781"/>
          </a:xfrm>
          <a:prstGeom prst="rect">
            <a:avLst/>
          </a:prstGeom>
          <a:effectLst/>
        </p:spPr>
        <p:txBody>
          <a:bodyPr vert="horz" lIns="91440" tIns="45720" rIns="91440" bIns="45720" rtlCol="0" anchor="ctr">
            <a:no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sr-Latn-ME" sz="2000" b="1" dirty="0">
                <a:latin typeface="Cambria" pitchFamily="18" charset="0"/>
              </a:rPr>
              <a:t>STEP I</a:t>
            </a:r>
            <a:r>
              <a:rPr lang="en-US" sz="2000" b="1" dirty="0">
                <a:latin typeface="Cambria" pitchFamily="18" charset="0"/>
              </a:rPr>
              <a:t>II</a:t>
            </a:r>
            <a:r>
              <a:rPr lang="sr-Latn-ME" sz="2000" b="1" dirty="0">
                <a:latin typeface="Cambria" pitchFamily="18" charset="0"/>
              </a:rPr>
              <a:t>:</a:t>
            </a:r>
            <a:br>
              <a:rPr lang="en-US" sz="1800" b="1" dirty="0">
                <a:latin typeface="Cambria" pitchFamily="18" charset="0"/>
              </a:rPr>
            </a:br>
            <a:r>
              <a:rPr lang="en-GB" sz="1800" b="1" dirty="0">
                <a:latin typeface="Cambria" pitchFamily="18" charset="0"/>
              </a:rPr>
              <a:t>Verification of eligibility of the applicants and affiliated entity(</a:t>
            </a:r>
            <a:r>
              <a:rPr lang="en-GB" sz="1800" b="1" dirty="0" err="1">
                <a:latin typeface="Cambria" pitchFamily="18" charset="0"/>
              </a:rPr>
              <a:t>ies</a:t>
            </a:r>
            <a:r>
              <a:rPr lang="en-GB" sz="1800" b="1" dirty="0">
                <a:latin typeface="Cambria" pitchFamily="18" charset="0"/>
              </a:rPr>
              <a:t>)</a:t>
            </a:r>
            <a:r>
              <a:rPr lang="en-US" sz="1800" b="1" dirty="0">
                <a:latin typeface="Cambria" pitchFamily="18" charset="0"/>
              </a:rPr>
              <a:t> </a:t>
            </a:r>
            <a:br>
              <a:rPr lang="en-US" sz="1800" b="1" dirty="0">
                <a:latin typeface="Cambria" pitchFamily="18" charset="0"/>
              </a:rPr>
            </a:br>
            <a:br>
              <a:rPr lang="en-US" sz="1800" dirty="0">
                <a:latin typeface="Cambria" pitchFamily="18" charset="0"/>
              </a:rPr>
            </a:br>
            <a:endParaRPr lang="en-US" sz="1800" b="1" dirty="0">
              <a:latin typeface="Cambria" pitchFamily="18" charset="0"/>
            </a:endParaRPr>
          </a:p>
        </p:txBody>
      </p:sp>
      <p:sp>
        <p:nvSpPr>
          <p:cNvPr id="8" name="Rectangle 7">
            <a:extLst>
              <a:ext uri="{FF2B5EF4-FFF2-40B4-BE49-F238E27FC236}">
                <a16:creationId xmlns:a16="http://schemas.microsoft.com/office/drawing/2014/main" id="{5C6EF7F8-D0A5-4EDC-8EA7-1BE758FD0AB0}"/>
              </a:ext>
            </a:extLst>
          </p:cNvPr>
          <p:cNvSpPr/>
          <p:nvPr/>
        </p:nvSpPr>
        <p:spPr>
          <a:xfrm>
            <a:off x="495300" y="5327516"/>
            <a:ext cx="8115300" cy="1246495"/>
          </a:xfrm>
          <a:prstGeom prst="rect">
            <a:avLst/>
          </a:prstGeom>
        </p:spPr>
        <p:txBody>
          <a:bodyPr wrap="square">
            <a:spAutoFit/>
          </a:bodyPr>
          <a:lstStyle/>
          <a:p>
            <a:pPr marL="1200150" lvl="2" indent="-285750" algn="just">
              <a:buClr>
                <a:schemeClr val="accent1">
                  <a:lumMod val="75000"/>
                </a:schemeClr>
              </a:buClr>
              <a:buSzPct val="145000"/>
              <a:buFont typeface="Wingdings" panose="05000000000000000000" pitchFamily="2" charset="2"/>
              <a:buChar char="§"/>
            </a:pPr>
            <a:r>
              <a:rPr lang="en-US" sz="1500" dirty="0">
                <a:latin typeface="Cambria" pitchFamily="18" charset="0"/>
              </a:rPr>
              <a:t>Assessment of the supporting documents</a:t>
            </a:r>
            <a:r>
              <a:rPr lang="sr-Latn-ME" sz="1500" dirty="0">
                <a:latin typeface="Cambria" pitchFamily="18" charset="0"/>
              </a:rPr>
              <a:t>;</a:t>
            </a:r>
          </a:p>
          <a:p>
            <a:pPr marL="1200150" lvl="2" indent="-285750" algn="just">
              <a:buClr>
                <a:schemeClr val="accent1">
                  <a:lumMod val="75000"/>
                </a:schemeClr>
              </a:buClr>
              <a:buSzPct val="145000"/>
              <a:buFont typeface="Wingdings" panose="05000000000000000000" pitchFamily="2" charset="2"/>
              <a:buChar char="§"/>
            </a:pPr>
            <a:endParaRPr lang="sr-Latn-ME" sz="1500" dirty="0">
              <a:latin typeface="Cambria" pitchFamily="18" charset="0"/>
            </a:endParaRPr>
          </a:p>
          <a:p>
            <a:pPr marL="1200150" lvl="2" indent="-285750" algn="just">
              <a:buClr>
                <a:schemeClr val="accent1">
                  <a:lumMod val="75000"/>
                </a:schemeClr>
              </a:buClr>
              <a:buSzPct val="145000"/>
              <a:buFont typeface="Wingdings" panose="05000000000000000000" pitchFamily="2" charset="2"/>
              <a:buChar char="§"/>
            </a:pPr>
            <a:r>
              <a:rPr lang="en-US" sz="1500" dirty="0">
                <a:latin typeface="Cambria" pitchFamily="18" charset="0"/>
              </a:rPr>
              <a:t>Only qualified applicants will be required to submit supporting documents (section 2.4).</a:t>
            </a:r>
          </a:p>
          <a:p>
            <a:pPr marL="1200150" lvl="2" indent="-285750" algn="just">
              <a:buClr>
                <a:schemeClr val="accent1">
                  <a:lumMod val="75000"/>
                </a:schemeClr>
              </a:buClr>
              <a:buSzPct val="145000"/>
              <a:buFont typeface="Wingdings" panose="05000000000000000000" pitchFamily="2" charset="2"/>
              <a:buChar char="§"/>
            </a:pPr>
            <a:endParaRPr lang="en-US" sz="1500" dirty="0">
              <a:latin typeface="Cambria" pitchFamily="18" charset="0"/>
            </a:endParaRPr>
          </a:p>
        </p:txBody>
      </p:sp>
    </p:spTree>
    <p:extLst>
      <p:ext uri="{BB962C8B-B14F-4D97-AF65-F5344CB8AC3E}">
        <p14:creationId xmlns:p14="http://schemas.microsoft.com/office/powerpoint/2010/main" val="21840461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ME" sz="2800" dirty="0">
                <a:latin typeface="Cambria" pitchFamily="18" charset="0"/>
              </a:rPr>
              <a:t>ADDITIONAL INFORMATION</a:t>
            </a:r>
            <a:endParaRPr lang="en-US" sz="2800" b="1" dirty="0">
              <a:latin typeface="Cambria" pitchFamily="18" charset="0"/>
            </a:endParaRPr>
          </a:p>
        </p:txBody>
      </p:sp>
      <p:sp>
        <p:nvSpPr>
          <p:cNvPr id="3" name="Content Placeholder 2"/>
          <p:cNvSpPr>
            <a:spLocks noGrp="1"/>
          </p:cNvSpPr>
          <p:nvPr>
            <p:ph idx="1"/>
          </p:nvPr>
        </p:nvSpPr>
        <p:spPr>
          <a:xfrm>
            <a:off x="990600" y="2119256"/>
            <a:ext cx="7086600" cy="4052943"/>
          </a:xfrm>
        </p:spPr>
        <p:txBody>
          <a:bodyPr>
            <a:normAutofit fontScale="85000" lnSpcReduction="10000"/>
          </a:bodyPr>
          <a:lstStyle/>
          <a:p>
            <a:pPr algn="ctr">
              <a:buNone/>
            </a:pPr>
            <a:r>
              <a:rPr lang="en-US" sz="2000" dirty="0">
                <a:latin typeface="Cambria" pitchFamily="18" charset="0"/>
              </a:rPr>
              <a:t>Deadline for requesting any clarifications from the </a:t>
            </a:r>
            <a:r>
              <a:rPr lang="sr-Latn-RS" sz="2000" dirty="0">
                <a:latin typeface="Cambria" pitchFamily="18" charset="0"/>
              </a:rPr>
              <a:t>Contracting Authority</a:t>
            </a:r>
            <a:r>
              <a:rPr lang="sr-Latn-ME" sz="2000" dirty="0">
                <a:latin typeface="Cambria" pitchFamily="18" charset="0"/>
              </a:rPr>
              <a:t>:</a:t>
            </a:r>
          </a:p>
          <a:p>
            <a:pPr algn="ctr">
              <a:buNone/>
            </a:pPr>
            <a:endParaRPr lang="sr-Latn-ME" sz="2000" dirty="0">
              <a:latin typeface="Cambria" pitchFamily="18" charset="0"/>
            </a:endParaRPr>
          </a:p>
          <a:p>
            <a:pPr algn="ctr">
              <a:buNone/>
            </a:pPr>
            <a:r>
              <a:rPr lang="sr-Latn-ME" sz="2000" b="1" dirty="0">
                <a:latin typeface="Cambria" pitchFamily="18" charset="0"/>
              </a:rPr>
              <a:t>2</a:t>
            </a:r>
            <a:r>
              <a:rPr lang="en-US" sz="2000" b="1" dirty="0">
                <a:latin typeface="Cambria" pitchFamily="18" charset="0"/>
              </a:rPr>
              <a:t>5</a:t>
            </a:r>
            <a:r>
              <a:rPr lang="en-US" sz="2000" b="1" baseline="30000" dirty="0">
                <a:latin typeface="Cambria" pitchFamily="18" charset="0"/>
              </a:rPr>
              <a:t>th</a:t>
            </a:r>
            <a:r>
              <a:rPr lang="en-US" sz="2000" b="1" dirty="0">
                <a:latin typeface="Cambria" pitchFamily="18" charset="0"/>
              </a:rPr>
              <a:t> May</a:t>
            </a:r>
            <a:r>
              <a:rPr lang="sr-Latn-ME" sz="2000" b="1" dirty="0">
                <a:latin typeface="Cambria" pitchFamily="18" charset="0"/>
              </a:rPr>
              <a:t> </a:t>
            </a:r>
            <a:r>
              <a:rPr lang="sr-Latn-RS" sz="2000" b="1" dirty="0">
                <a:latin typeface="Cambria" pitchFamily="18" charset="0"/>
              </a:rPr>
              <a:t>202</a:t>
            </a:r>
            <a:r>
              <a:rPr lang="en-US" sz="2000" b="1" dirty="0">
                <a:latin typeface="Cambria" pitchFamily="18" charset="0"/>
              </a:rPr>
              <a:t>3</a:t>
            </a:r>
            <a:r>
              <a:rPr lang="sr-Latn-ME" sz="2000" b="1" dirty="0">
                <a:latin typeface="Cambria" pitchFamily="18" charset="0"/>
              </a:rPr>
              <a:t>, by 15:00h</a:t>
            </a:r>
          </a:p>
          <a:p>
            <a:pPr lvl="1" algn="ctr">
              <a:buFont typeface="Wingdings" pitchFamily="2" charset="2"/>
              <a:buChar char="§"/>
            </a:pPr>
            <a:endParaRPr lang="sr-Latn-ME" sz="2000" dirty="0">
              <a:latin typeface="Cambria" pitchFamily="18" charset="0"/>
            </a:endParaRPr>
          </a:p>
          <a:p>
            <a:pPr algn="ctr">
              <a:buNone/>
            </a:pPr>
            <a:r>
              <a:rPr lang="en-US" sz="2000" dirty="0">
                <a:latin typeface="Cambria" pitchFamily="18" charset="0"/>
              </a:rPr>
              <a:t>Last date on which clarifications are issued by the</a:t>
            </a:r>
            <a:r>
              <a:rPr lang="sr-Latn-RS" sz="2000" dirty="0">
                <a:latin typeface="Cambria" pitchFamily="18" charset="0"/>
              </a:rPr>
              <a:t> Contracting Authority</a:t>
            </a:r>
            <a:r>
              <a:rPr lang="sr-Latn-ME" sz="2000" dirty="0">
                <a:latin typeface="Cambria" pitchFamily="18" charset="0"/>
              </a:rPr>
              <a:t>:</a:t>
            </a:r>
          </a:p>
          <a:p>
            <a:pPr marL="0" indent="0" algn="ctr">
              <a:buNone/>
            </a:pPr>
            <a:endParaRPr lang="sr-Latn-ME" sz="2000" dirty="0">
              <a:latin typeface="Cambria" pitchFamily="18" charset="0"/>
            </a:endParaRPr>
          </a:p>
          <a:p>
            <a:pPr marL="0" indent="0" algn="ctr">
              <a:buNone/>
            </a:pPr>
            <a:r>
              <a:rPr lang="en-US" sz="2000" b="1" dirty="0">
                <a:latin typeface="Cambria" pitchFamily="18" charset="0"/>
              </a:rPr>
              <a:t>0</a:t>
            </a:r>
            <a:r>
              <a:rPr lang="sr-Latn-ME" sz="2000" b="1" dirty="0">
                <a:latin typeface="Cambria" pitchFamily="18" charset="0"/>
              </a:rPr>
              <a:t>2</a:t>
            </a:r>
            <a:r>
              <a:rPr lang="sr-Latn-ME" sz="2000" b="1" baseline="30000" dirty="0">
                <a:latin typeface="Cambria" pitchFamily="18" charset="0"/>
              </a:rPr>
              <a:t>nd</a:t>
            </a:r>
            <a:r>
              <a:rPr lang="sr-Latn-ME" sz="2000" b="1" dirty="0">
                <a:latin typeface="Cambria" pitchFamily="18" charset="0"/>
              </a:rPr>
              <a:t> </a:t>
            </a:r>
            <a:r>
              <a:rPr lang="en-US" sz="2000" b="1" dirty="0">
                <a:latin typeface="Cambria" pitchFamily="18" charset="0"/>
              </a:rPr>
              <a:t>June </a:t>
            </a:r>
            <a:r>
              <a:rPr lang="sr-Latn-ME" sz="2000" b="1" dirty="0">
                <a:latin typeface="Cambria" pitchFamily="18" charset="0"/>
              </a:rPr>
              <a:t>202</a:t>
            </a:r>
            <a:r>
              <a:rPr lang="en-US" sz="2000" b="1" dirty="0">
                <a:latin typeface="Cambria" pitchFamily="18" charset="0"/>
              </a:rPr>
              <a:t>3</a:t>
            </a:r>
            <a:endParaRPr lang="sr-Latn-ME" sz="2000" b="1" dirty="0">
              <a:latin typeface="Cambria" pitchFamily="18" charset="0"/>
            </a:endParaRPr>
          </a:p>
          <a:p>
            <a:pPr lvl="1" algn="ctr">
              <a:buFont typeface="Wingdings" pitchFamily="2" charset="2"/>
              <a:buChar char="§"/>
            </a:pPr>
            <a:endParaRPr lang="sr-Latn-ME" sz="2000" dirty="0">
              <a:latin typeface="Cambria" pitchFamily="18" charset="0"/>
            </a:endParaRPr>
          </a:p>
          <a:p>
            <a:pPr lvl="1" algn="ctr">
              <a:buNone/>
            </a:pPr>
            <a:r>
              <a:rPr lang="en-US" sz="2000" dirty="0">
                <a:latin typeface="Cambria" pitchFamily="18" charset="0"/>
              </a:rPr>
              <a:t>Questions may be sent by e-mail:</a:t>
            </a:r>
            <a:r>
              <a:rPr lang="sr-Latn-ME" sz="2000" dirty="0">
                <a:latin typeface="Cambria" pitchFamily="18" charset="0"/>
              </a:rPr>
              <a:t> </a:t>
            </a:r>
          </a:p>
          <a:p>
            <a:pPr lvl="1" algn="ctr">
              <a:buNone/>
            </a:pPr>
            <a:r>
              <a:rPr lang="en-US" sz="2000" b="1" dirty="0">
                <a:latin typeface="Cambria" pitchFamily="18" charset="0"/>
                <a:hlinkClick r:id="rId2"/>
              </a:rPr>
              <a:t>c</a:t>
            </a:r>
            <a:r>
              <a:rPr lang="sr-Latn-ME" sz="2000" b="1" dirty="0">
                <a:latin typeface="Cambria" pitchFamily="18" charset="0"/>
                <a:hlinkClick r:id="rId2"/>
              </a:rPr>
              <a:t>f</a:t>
            </a:r>
            <a:r>
              <a:rPr lang="en-US" sz="2000" b="1" dirty="0" err="1">
                <a:latin typeface="Cambria" pitchFamily="18" charset="0"/>
                <a:hlinkClick r:id="rId2"/>
              </a:rPr>
              <a:t>pmne</a:t>
            </a:r>
            <a:r>
              <a:rPr lang="en-US" sz="2000" b="1" dirty="0">
                <a:latin typeface="Cambria" pitchFamily="18" charset="0"/>
                <a:hlinkClick r:id="rId2"/>
              </a:rPr>
              <a:t>.</a:t>
            </a:r>
            <a:r>
              <a:rPr lang="sr-Latn-ME" sz="2000" b="1" dirty="0">
                <a:latin typeface="Cambria" pitchFamily="18" charset="0"/>
                <a:hlinkClick r:id="rId2"/>
              </a:rPr>
              <a:t>al@mif.gov.me</a:t>
            </a:r>
            <a:r>
              <a:rPr lang="sr-Latn-ME" sz="2000" b="1" dirty="0">
                <a:latin typeface="Cambria" pitchFamily="18" charset="0"/>
              </a:rPr>
              <a:t> </a:t>
            </a:r>
          </a:p>
          <a:p>
            <a:pPr lvl="1">
              <a:buFont typeface="Wingdings" pitchFamily="2" charset="2"/>
              <a:buChar char="§"/>
            </a:pP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3558" y="224136"/>
            <a:ext cx="7704667" cy="1142999"/>
          </a:xfrm>
        </p:spPr>
        <p:txBody>
          <a:bodyPr>
            <a:normAutofit/>
          </a:bodyPr>
          <a:lstStyle/>
          <a:p>
            <a:r>
              <a:rPr lang="en-US" sz="2800" b="1" dirty="0">
                <a:latin typeface="Cambria" pitchFamily="18" charset="0"/>
              </a:rPr>
              <a:t>Additional information</a:t>
            </a:r>
          </a:p>
        </p:txBody>
      </p:sp>
      <p:sp>
        <p:nvSpPr>
          <p:cNvPr id="3" name="Content Placeholder 2"/>
          <p:cNvSpPr>
            <a:spLocks noGrp="1"/>
          </p:cNvSpPr>
          <p:nvPr>
            <p:ph idx="1"/>
          </p:nvPr>
        </p:nvSpPr>
        <p:spPr>
          <a:xfrm>
            <a:off x="982133" y="2071630"/>
            <a:ext cx="7848600" cy="4357744"/>
          </a:xfrm>
        </p:spPr>
        <p:txBody>
          <a:bodyPr>
            <a:noAutofit/>
          </a:bodyPr>
          <a:lstStyle/>
          <a:p>
            <a:pPr marL="109728" indent="0">
              <a:buNone/>
            </a:pPr>
            <a:r>
              <a:rPr lang="en-US" sz="1400" dirty="0">
                <a:latin typeface="Cambria" pitchFamily="18" charset="0"/>
              </a:rPr>
              <a:t>Questions that may be relevant to other applicants, together with the answers, will be published on </a:t>
            </a:r>
            <a:r>
              <a:rPr lang="sr-Latn-ME" sz="1400" dirty="0">
                <a:latin typeface="Cambria" pitchFamily="18" charset="0"/>
              </a:rPr>
              <a:t>0</a:t>
            </a:r>
            <a:r>
              <a:rPr lang="sr-Latn-ME" sz="1400" b="1" dirty="0">
                <a:latin typeface="Cambria" pitchFamily="18" charset="0"/>
              </a:rPr>
              <a:t>2</a:t>
            </a:r>
            <a:r>
              <a:rPr lang="sr-Latn-ME" sz="1400" b="1" baseline="30000" dirty="0">
                <a:latin typeface="Cambria" pitchFamily="18" charset="0"/>
              </a:rPr>
              <a:t>nd</a:t>
            </a:r>
            <a:r>
              <a:rPr lang="sr-Latn-ME" sz="1400" b="1" dirty="0">
                <a:latin typeface="Cambria" pitchFamily="18" charset="0"/>
              </a:rPr>
              <a:t> June </a:t>
            </a:r>
            <a:r>
              <a:rPr lang="sr-Latn-RS" sz="1400" b="1" dirty="0">
                <a:latin typeface="Cambria" pitchFamily="18" charset="0"/>
              </a:rPr>
              <a:t>2023 </a:t>
            </a:r>
            <a:r>
              <a:rPr lang="sr-Latn-RS" sz="1400" dirty="0">
                <a:latin typeface="Cambria" pitchFamily="18" charset="0"/>
              </a:rPr>
              <a:t>at the latest, on </a:t>
            </a:r>
            <a:r>
              <a:rPr lang="en-US" sz="1400" dirty="0">
                <a:latin typeface="Cambria" pitchFamily="18" charset="0"/>
              </a:rPr>
              <a:t>the following websites</a:t>
            </a:r>
            <a:r>
              <a:rPr lang="sr-Latn-ME" sz="1400" dirty="0">
                <a:latin typeface="Cambria" pitchFamily="18" charset="0"/>
              </a:rPr>
              <a:t>:</a:t>
            </a:r>
          </a:p>
          <a:p>
            <a:pPr marL="354965" marR="79375" lvl="0" indent="-342900" algn="just">
              <a:lnSpc>
                <a:spcPct val="82900"/>
              </a:lnSpc>
              <a:buClr>
                <a:srgbClr val="30ACEC">
                  <a:lumMod val="75000"/>
                </a:srgbClr>
              </a:buClr>
              <a:buFont typeface="Wingdings" panose="05000000000000000000" pitchFamily="2" charset="2"/>
              <a:buChar char="Ø"/>
              <a:tabLst>
                <a:tab pos="260350" algn="l"/>
              </a:tabLst>
            </a:pPr>
            <a:r>
              <a:rPr lang="sr-Latn-ME" sz="1400" u="sng" spc="15" dirty="0">
                <a:solidFill>
                  <a:srgbClr val="FF8118"/>
                </a:solidFill>
                <a:latin typeface="Cambria" pitchFamily="18" charset="0"/>
                <a:cs typeface="Lucida Sans Unicode"/>
                <a:hlinkClick r:id="rId2"/>
              </a:rPr>
              <a:t>https://webgate.ec.europa.eu/europeaid/online-services/index.cfm?do=publi.welcome&amp;nbPubliList=15&amp;orderby=upd&amp;orderbyad=Desc&amp;searchtype=RS&amp;aofr=177415</a:t>
            </a:r>
            <a:endParaRPr lang="sr-Latn-ME" sz="1400" u="sng" spc="15" dirty="0">
              <a:solidFill>
                <a:srgbClr val="FF8118"/>
              </a:solidFill>
              <a:latin typeface="Cambria" pitchFamily="18" charset="0"/>
              <a:cs typeface="Lucida Sans Unicode"/>
            </a:endParaRPr>
          </a:p>
          <a:p>
            <a:pPr marL="354965" marR="79375" lvl="0" indent="-342900" algn="just">
              <a:lnSpc>
                <a:spcPct val="82900"/>
              </a:lnSpc>
              <a:buClr>
                <a:srgbClr val="30ACEC">
                  <a:lumMod val="75000"/>
                </a:srgbClr>
              </a:buClr>
              <a:buFont typeface="Wingdings" panose="05000000000000000000" pitchFamily="2" charset="2"/>
              <a:buChar char="Ø"/>
              <a:tabLst>
                <a:tab pos="260350" algn="l"/>
              </a:tabLst>
            </a:pPr>
            <a:r>
              <a:rPr lang="en-US" sz="1400" u="sng" spc="15" dirty="0">
                <a:solidFill>
                  <a:srgbClr val="FF8118"/>
                </a:solidFill>
                <a:latin typeface="Cambria" pitchFamily="18" charset="0"/>
                <a:cs typeface="Lucida Sans Unicode"/>
                <a:hlinkClick r:id="rId3"/>
              </a:rPr>
              <a:t>https://www.cbc-mne-alb.org</a:t>
            </a:r>
            <a:r>
              <a:rPr lang="sr-Latn-ME" sz="1400" u="sng" spc="15" dirty="0">
                <a:solidFill>
                  <a:srgbClr val="FF8118"/>
                </a:solidFill>
                <a:latin typeface="Cambria" pitchFamily="18" charset="0"/>
                <a:cs typeface="Lucida Sans Unicode"/>
              </a:rPr>
              <a:t> </a:t>
            </a:r>
            <a:endParaRPr lang="en-US" sz="1400" u="sng" spc="15" dirty="0">
              <a:solidFill>
                <a:srgbClr val="FF8118"/>
              </a:solidFill>
              <a:latin typeface="Cambria" pitchFamily="18" charset="0"/>
              <a:cs typeface="Lucida Sans Unicode"/>
            </a:endParaRPr>
          </a:p>
          <a:p>
            <a:pPr marL="109728" indent="0">
              <a:buNone/>
            </a:pPr>
            <a:endParaRPr lang="sr-Latn-ME" sz="1400" dirty="0">
              <a:latin typeface="Cambria" pitchFamily="18" charset="0"/>
            </a:endParaRPr>
          </a:p>
          <a:p>
            <a:pPr marL="109728" indent="0">
              <a:buNone/>
            </a:pPr>
            <a:r>
              <a:rPr lang="en-US" sz="1400" dirty="0">
                <a:latin typeface="Cambria" pitchFamily="18" charset="0"/>
              </a:rPr>
              <a:t>Presentations from the Information session will be published at the same websites</a:t>
            </a:r>
            <a:r>
              <a:rPr lang="sr-Latn-ME" sz="1400" dirty="0">
                <a:latin typeface="Cambria" pitchFamily="18" charset="0"/>
              </a:rPr>
              <a:t>:</a:t>
            </a:r>
          </a:p>
          <a:p>
            <a:pPr marL="354965" marR="79375" lvl="0" indent="-342900" algn="just">
              <a:lnSpc>
                <a:spcPct val="82900"/>
              </a:lnSpc>
              <a:buClr>
                <a:srgbClr val="30ACEC">
                  <a:lumMod val="75000"/>
                </a:srgbClr>
              </a:buClr>
              <a:buFont typeface="Wingdings" panose="05000000000000000000" pitchFamily="2" charset="2"/>
              <a:buChar char="Ø"/>
              <a:tabLst>
                <a:tab pos="260350" algn="l"/>
              </a:tabLst>
            </a:pPr>
            <a:r>
              <a:rPr lang="sr-Latn-ME" sz="1400" u="sng" spc="15" dirty="0">
                <a:solidFill>
                  <a:srgbClr val="FF8118"/>
                </a:solidFill>
                <a:latin typeface="Cambria" pitchFamily="18" charset="0"/>
                <a:cs typeface="Lucida Sans Unicode"/>
                <a:hlinkClick r:id="rId2"/>
              </a:rPr>
              <a:t>https://webgate.ec.europa.eu/europeaid/online-services/index.cfm?do=publi.welcome&amp;nbPubliList=15&amp;orderby=upd&amp;orderbyad=Desc&amp;searchtype=RS&amp;aofr=177415</a:t>
            </a:r>
            <a:endParaRPr lang="sr-Latn-ME" sz="1400" u="sng" spc="15" dirty="0">
              <a:solidFill>
                <a:srgbClr val="FF8118"/>
              </a:solidFill>
              <a:latin typeface="Cambria" pitchFamily="18" charset="0"/>
              <a:cs typeface="Lucida Sans Unicode"/>
            </a:endParaRPr>
          </a:p>
          <a:p>
            <a:pPr marL="354965" marR="79375" lvl="0" indent="-342900" algn="just">
              <a:lnSpc>
                <a:spcPct val="82900"/>
              </a:lnSpc>
              <a:buClr>
                <a:srgbClr val="30ACEC">
                  <a:lumMod val="75000"/>
                </a:srgbClr>
              </a:buClr>
              <a:buFont typeface="Wingdings" panose="05000000000000000000" pitchFamily="2" charset="2"/>
              <a:buChar char="Ø"/>
              <a:tabLst>
                <a:tab pos="260350" algn="l"/>
              </a:tabLst>
            </a:pPr>
            <a:r>
              <a:rPr lang="en-US" sz="1400" u="sng" spc="15" dirty="0">
                <a:solidFill>
                  <a:srgbClr val="FF8118"/>
                </a:solidFill>
                <a:latin typeface="Cambria" pitchFamily="18" charset="0"/>
                <a:cs typeface="Lucida Sans Unicode"/>
                <a:hlinkClick r:id="rId3"/>
              </a:rPr>
              <a:t>https://www.cbc-mne-alb.org</a:t>
            </a:r>
            <a:r>
              <a:rPr lang="sr-Latn-ME" sz="1400" u="sng" spc="15" dirty="0">
                <a:solidFill>
                  <a:srgbClr val="FF8118"/>
                </a:solidFill>
                <a:latin typeface="Cambria" pitchFamily="18" charset="0"/>
                <a:cs typeface="Lucida Sans Unicode"/>
              </a:rPr>
              <a:t> </a:t>
            </a:r>
            <a:endParaRPr lang="en-US" sz="1400" u="sng" spc="15" dirty="0">
              <a:solidFill>
                <a:srgbClr val="FF8118"/>
              </a:solidFill>
              <a:latin typeface="Cambria" pitchFamily="18" charset="0"/>
              <a:cs typeface="Lucida Sans Unicode"/>
            </a:endParaRPr>
          </a:p>
          <a:p>
            <a:endParaRPr lang="sr-Latn-ME" sz="1400" dirty="0"/>
          </a:p>
          <a:p>
            <a:endParaRPr lang="en-US" sz="14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58BEA0C3-6B16-470A-8C0F-54B7A5F82AE3}"/>
              </a:ext>
            </a:extLst>
          </p:cNvPr>
          <p:cNvSpPr>
            <a:spLocks noGrp="1"/>
          </p:cNvSpPr>
          <p:nvPr>
            <p:ph type="title"/>
          </p:nvPr>
        </p:nvSpPr>
        <p:spPr>
          <a:xfrm>
            <a:off x="982133" y="152401"/>
            <a:ext cx="7704667" cy="838200"/>
          </a:xfrm>
        </p:spPr>
        <p:txBody>
          <a:bodyPr>
            <a:normAutofit/>
          </a:bodyPr>
          <a:lstStyle/>
          <a:p>
            <a:r>
              <a:rPr lang="sr-Latn-ME" sz="2000" b="1" dirty="0">
                <a:latin typeface="Cambria" pitchFamily="18" charset="0"/>
              </a:rPr>
              <a:t>LIST OF ANNEXES</a:t>
            </a:r>
            <a:endParaRPr lang="en-US" sz="2000" b="1" dirty="0">
              <a:latin typeface="Cambria" pitchFamily="18" charset="0"/>
            </a:endParaRPr>
          </a:p>
        </p:txBody>
      </p:sp>
      <p:sp>
        <p:nvSpPr>
          <p:cNvPr id="5" name="Rectangle 4">
            <a:extLst>
              <a:ext uri="{FF2B5EF4-FFF2-40B4-BE49-F238E27FC236}">
                <a16:creationId xmlns:a16="http://schemas.microsoft.com/office/drawing/2014/main" id="{0B499722-1AF8-4CDA-855C-31FA05EA63A7}"/>
              </a:ext>
            </a:extLst>
          </p:cNvPr>
          <p:cNvSpPr/>
          <p:nvPr/>
        </p:nvSpPr>
        <p:spPr>
          <a:xfrm>
            <a:off x="1371600" y="962026"/>
            <a:ext cx="7162800" cy="1384995"/>
          </a:xfrm>
          <a:prstGeom prst="rect">
            <a:avLst/>
          </a:prstGeom>
        </p:spPr>
        <p:txBody>
          <a:bodyPr wrap="square">
            <a:spAutoFit/>
          </a:bodyPr>
          <a:lstStyle/>
          <a:p>
            <a:r>
              <a:rPr lang="en-US" sz="1200" b="1" dirty="0">
                <a:latin typeface="Cambria" panose="02040503050406030204" pitchFamily="18" charset="0"/>
                <a:ea typeface="Cambria" panose="02040503050406030204" pitchFamily="18" charset="0"/>
              </a:rPr>
              <a:t>DOCUMENTS TO BE COMPLETED</a:t>
            </a:r>
          </a:p>
          <a:p>
            <a:pPr marL="171450" indent="-171450">
              <a:buClr>
                <a:schemeClr val="accent1">
                  <a:lumMod val="75000"/>
                </a:schemeClr>
              </a:buClr>
              <a:buSzPct val="145000"/>
              <a:buFont typeface="Wingdings" panose="05000000000000000000" pitchFamily="2" charset="2"/>
              <a:buChar char="§"/>
            </a:pPr>
            <a:r>
              <a:rPr lang="en-US" sz="1200" dirty="0">
                <a:latin typeface="Cambria" panose="02040503050406030204" pitchFamily="18" charset="0"/>
                <a:ea typeface="Cambria" panose="02040503050406030204" pitchFamily="18" charset="0"/>
              </a:rPr>
              <a:t>Annex A:	Grant application form (Word format)</a:t>
            </a:r>
          </a:p>
          <a:p>
            <a:pPr marL="171450" indent="-171450">
              <a:buClr>
                <a:schemeClr val="accent1">
                  <a:lumMod val="75000"/>
                </a:schemeClr>
              </a:buClr>
              <a:buSzPct val="145000"/>
              <a:buFont typeface="Wingdings" panose="05000000000000000000" pitchFamily="2" charset="2"/>
              <a:buChar char="§"/>
            </a:pPr>
            <a:r>
              <a:rPr lang="en-US" sz="1200" dirty="0">
                <a:latin typeface="Cambria" panose="02040503050406030204" pitchFamily="18" charset="0"/>
                <a:ea typeface="Cambria" panose="02040503050406030204" pitchFamily="18" charset="0"/>
              </a:rPr>
              <a:t>Annex B:	Budget (Excel format)</a:t>
            </a:r>
          </a:p>
          <a:p>
            <a:pPr marL="171450" indent="-171450">
              <a:buClr>
                <a:schemeClr val="accent1">
                  <a:lumMod val="75000"/>
                </a:schemeClr>
              </a:buClr>
              <a:buSzPct val="145000"/>
              <a:buFont typeface="Wingdings" panose="05000000000000000000" pitchFamily="2" charset="2"/>
              <a:buChar char="§"/>
            </a:pPr>
            <a:r>
              <a:rPr lang="en-US" sz="1200" dirty="0">
                <a:latin typeface="Cambria" panose="02040503050406030204" pitchFamily="18" charset="0"/>
                <a:ea typeface="Cambria" panose="02040503050406030204" pitchFamily="18" charset="0"/>
              </a:rPr>
              <a:t>Annex C:	Logical framework (Word format)</a:t>
            </a:r>
          </a:p>
          <a:p>
            <a:pPr marL="171450" indent="-171450">
              <a:buClr>
                <a:schemeClr val="accent1">
                  <a:lumMod val="75000"/>
                </a:schemeClr>
              </a:buClr>
              <a:buSzPct val="145000"/>
              <a:buFont typeface="Wingdings" panose="05000000000000000000" pitchFamily="2" charset="2"/>
              <a:buChar char="§"/>
            </a:pPr>
            <a:r>
              <a:rPr lang="en-US" sz="1200" dirty="0">
                <a:latin typeface="Cambria" panose="02040503050406030204" pitchFamily="18" charset="0"/>
                <a:ea typeface="Cambria" panose="02040503050406030204" pitchFamily="18" charset="0"/>
              </a:rPr>
              <a:t>Annex D:	Legal entity form</a:t>
            </a:r>
          </a:p>
          <a:p>
            <a:pPr marL="171450" indent="-171450">
              <a:buClr>
                <a:schemeClr val="accent1">
                  <a:lumMod val="75000"/>
                </a:schemeClr>
              </a:buClr>
              <a:buSzPct val="145000"/>
              <a:buFont typeface="Wingdings" panose="05000000000000000000" pitchFamily="2" charset="2"/>
              <a:buChar char="§"/>
            </a:pPr>
            <a:r>
              <a:rPr lang="en-US" sz="1200" dirty="0">
                <a:latin typeface="Cambria" panose="02040503050406030204" pitchFamily="18" charset="0"/>
                <a:ea typeface="Cambria" panose="02040503050406030204" pitchFamily="18" charset="0"/>
              </a:rPr>
              <a:t>Annex E:	Financial identification form</a:t>
            </a:r>
          </a:p>
          <a:p>
            <a:pPr marL="171450" indent="-171450">
              <a:buClr>
                <a:schemeClr val="accent1">
                  <a:lumMod val="75000"/>
                </a:schemeClr>
              </a:buClr>
              <a:buSzPct val="145000"/>
              <a:buFont typeface="Wingdings" panose="05000000000000000000" pitchFamily="2" charset="2"/>
              <a:buChar char="§"/>
            </a:pPr>
            <a:r>
              <a:rPr lang="en-US" sz="1200" dirty="0">
                <a:latin typeface="Cambria" panose="02040503050406030204" pitchFamily="18" charset="0"/>
                <a:ea typeface="Cambria" panose="02040503050406030204" pitchFamily="18" charset="0"/>
              </a:rPr>
              <a:t>Annex F: 	</a:t>
            </a:r>
            <a:r>
              <a:rPr lang="en-US" sz="1200" dirty="0" err="1">
                <a:latin typeface="Cambria" panose="02040503050406030204" pitchFamily="18" charset="0"/>
                <a:ea typeface="Cambria" panose="02040503050406030204" pitchFamily="18" charset="0"/>
              </a:rPr>
              <a:t>Organisation</a:t>
            </a:r>
            <a:r>
              <a:rPr lang="en-US" sz="1200" dirty="0">
                <a:latin typeface="Cambria" panose="02040503050406030204" pitchFamily="18" charset="0"/>
                <a:ea typeface="Cambria" panose="02040503050406030204" pitchFamily="18" charset="0"/>
              </a:rPr>
              <a:t> data or PADOR registration form </a:t>
            </a:r>
          </a:p>
        </p:txBody>
      </p:sp>
      <p:sp>
        <p:nvSpPr>
          <p:cNvPr id="6" name="Rectangle 5">
            <a:extLst>
              <a:ext uri="{FF2B5EF4-FFF2-40B4-BE49-F238E27FC236}">
                <a16:creationId xmlns:a16="http://schemas.microsoft.com/office/drawing/2014/main" id="{F153BF69-1361-47BC-A69B-22FC8B54C1B8}"/>
              </a:ext>
            </a:extLst>
          </p:cNvPr>
          <p:cNvSpPr/>
          <p:nvPr/>
        </p:nvSpPr>
        <p:spPr>
          <a:xfrm>
            <a:off x="1371600" y="2532538"/>
            <a:ext cx="7543800" cy="3600986"/>
          </a:xfrm>
          <a:prstGeom prst="rect">
            <a:avLst/>
          </a:prstGeom>
        </p:spPr>
        <p:txBody>
          <a:bodyPr wrap="square">
            <a:spAutoFit/>
          </a:bodyPr>
          <a:lstStyle/>
          <a:p>
            <a:r>
              <a:rPr lang="en-US" sz="1200" b="1" dirty="0">
                <a:latin typeface="Cambria" panose="02040503050406030204" pitchFamily="18" charset="0"/>
                <a:ea typeface="Cambria" panose="02040503050406030204" pitchFamily="18" charset="0"/>
              </a:rPr>
              <a:t>DOCUMENTS FOR INFORMATION </a:t>
            </a:r>
          </a:p>
          <a:p>
            <a:pPr marL="171450" indent="-171450">
              <a:buClr>
                <a:schemeClr val="accent1">
                  <a:lumMod val="75000"/>
                </a:schemeClr>
              </a:buClr>
              <a:buSzPct val="145000"/>
              <a:buFont typeface="Wingdings" panose="05000000000000000000" pitchFamily="2" charset="2"/>
              <a:buChar char="§"/>
            </a:pPr>
            <a:r>
              <a:rPr lang="en-US" sz="1200" dirty="0">
                <a:latin typeface="Cambria" panose="02040503050406030204" pitchFamily="18" charset="0"/>
                <a:ea typeface="Cambria" panose="02040503050406030204" pitchFamily="18" charset="0"/>
              </a:rPr>
              <a:t>Annex G:	Standard grant contract</a:t>
            </a:r>
          </a:p>
          <a:p>
            <a:pPr>
              <a:buClr>
                <a:schemeClr val="accent1">
                  <a:lumMod val="75000"/>
                </a:schemeClr>
              </a:buClr>
              <a:buSzPct val="145000"/>
            </a:pPr>
            <a:r>
              <a:rPr lang="en-US" sz="1200" dirty="0">
                <a:latin typeface="Cambria" panose="02040503050406030204" pitchFamily="18" charset="0"/>
                <a:ea typeface="Cambria" panose="02040503050406030204" pitchFamily="18" charset="0"/>
              </a:rPr>
              <a:t>	Annex II:	general conditions </a:t>
            </a:r>
          </a:p>
          <a:p>
            <a:pPr>
              <a:buClr>
                <a:schemeClr val="accent1">
                  <a:lumMod val="75000"/>
                </a:schemeClr>
              </a:buClr>
              <a:buSzPct val="145000"/>
            </a:pPr>
            <a:r>
              <a:rPr lang="en-US" sz="1200" dirty="0">
                <a:latin typeface="Cambria" panose="02040503050406030204" pitchFamily="18" charset="0"/>
                <a:ea typeface="Cambria" panose="02040503050406030204" pitchFamily="18" charset="0"/>
              </a:rPr>
              <a:t>	Annex IV:	contract award rules</a:t>
            </a:r>
          </a:p>
          <a:p>
            <a:pPr>
              <a:buClr>
                <a:schemeClr val="accent1">
                  <a:lumMod val="75000"/>
                </a:schemeClr>
              </a:buClr>
              <a:buSzPct val="145000"/>
            </a:pPr>
            <a:r>
              <a:rPr lang="en-US" sz="1200" dirty="0">
                <a:latin typeface="Cambria" panose="02040503050406030204" pitchFamily="18" charset="0"/>
                <a:ea typeface="Cambria" panose="02040503050406030204" pitchFamily="18" charset="0"/>
              </a:rPr>
              <a:t>	Annex V:	standard request for payment</a:t>
            </a:r>
          </a:p>
          <a:p>
            <a:pPr>
              <a:buClr>
                <a:schemeClr val="accent1">
                  <a:lumMod val="75000"/>
                </a:schemeClr>
              </a:buClr>
              <a:buSzPct val="145000"/>
            </a:pPr>
            <a:r>
              <a:rPr lang="en-US" sz="1200" dirty="0">
                <a:latin typeface="Cambria" panose="02040503050406030204" pitchFamily="18" charset="0"/>
                <a:ea typeface="Cambria" panose="02040503050406030204" pitchFamily="18" charset="0"/>
              </a:rPr>
              <a:t>	Annex VI:	model narrative and financial report (incl. the detailed breakdown of expenditure)</a:t>
            </a:r>
          </a:p>
          <a:p>
            <a:pPr>
              <a:buClr>
                <a:schemeClr val="accent1">
                  <a:lumMod val="75000"/>
                </a:schemeClr>
              </a:buClr>
              <a:buSzPct val="145000"/>
            </a:pPr>
            <a:r>
              <a:rPr lang="sr-Latn-ME" sz="1200" dirty="0">
                <a:latin typeface="Cambria" panose="02040503050406030204" pitchFamily="18" charset="0"/>
                <a:ea typeface="Cambria" panose="02040503050406030204" pitchFamily="18" charset="0"/>
              </a:rPr>
              <a:t>                              </a:t>
            </a:r>
            <a:r>
              <a:rPr lang="en-US" sz="1200" dirty="0">
                <a:latin typeface="Cambria" panose="02040503050406030204" pitchFamily="18" charset="0"/>
                <a:ea typeface="Cambria" panose="02040503050406030204" pitchFamily="18" charset="0"/>
              </a:rPr>
              <a:t>Annex VII:	model report of factual findings and terms of reference for an expenditure verification of </a:t>
            </a:r>
            <a:r>
              <a:rPr lang="sr-Latn-ME" sz="1200" dirty="0">
                <a:latin typeface="Cambria" panose="02040503050406030204" pitchFamily="18" charset="0"/>
                <a:ea typeface="Cambria" panose="02040503050406030204" pitchFamily="18" charset="0"/>
              </a:rPr>
              <a:t>        </a:t>
            </a:r>
            <a:r>
              <a:rPr lang="en-US" sz="1200" dirty="0">
                <a:latin typeface="Cambria" panose="02040503050406030204" pitchFamily="18" charset="0"/>
                <a:ea typeface="Cambria" panose="02040503050406030204" pitchFamily="18" charset="0"/>
              </a:rPr>
              <a:t>an EU financed grant contract for external action</a:t>
            </a:r>
          </a:p>
          <a:p>
            <a:pPr>
              <a:buClr>
                <a:schemeClr val="accent1">
                  <a:lumMod val="75000"/>
                </a:schemeClr>
              </a:buClr>
              <a:buSzPct val="145000"/>
            </a:pPr>
            <a:r>
              <a:rPr lang="sr-Latn-ME" sz="1200" dirty="0">
                <a:latin typeface="Cambria" panose="02040503050406030204" pitchFamily="18" charset="0"/>
                <a:ea typeface="Cambria" panose="02040503050406030204" pitchFamily="18" charset="0"/>
              </a:rPr>
              <a:t>                               </a:t>
            </a:r>
            <a:r>
              <a:rPr lang="en-US" sz="1200" dirty="0">
                <a:latin typeface="Cambria" panose="02040503050406030204" pitchFamily="18" charset="0"/>
                <a:ea typeface="Cambria" panose="02040503050406030204" pitchFamily="18" charset="0"/>
              </a:rPr>
              <a:t>Annex IX: standard template for transfer of ownership of assets</a:t>
            </a:r>
          </a:p>
          <a:p>
            <a:pPr marL="171450" indent="-171450">
              <a:buClr>
                <a:schemeClr val="accent1">
                  <a:lumMod val="75000"/>
                </a:schemeClr>
              </a:buClr>
              <a:buSzPct val="145000"/>
              <a:buFont typeface="Wingdings" panose="05000000000000000000" pitchFamily="2" charset="2"/>
              <a:buChar char="§"/>
            </a:pPr>
            <a:endParaRPr lang="en-US" sz="1200" dirty="0">
              <a:latin typeface="Cambria" panose="02040503050406030204" pitchFamily="18" charset="0"/>
              <a:ea typeface="Cambria" panose="02040503050406030204" pitchFamily="18" charset="0"/>
            </a:endParaRPr>
          </a:p>
          <a:p>
            <a:pPr marL="171450" indent="-171450">
              <a:buClr>
                <a:schemeClr val="accent1">
                  <a:lumMod val="75000"/>
                </a:schemeClr>
              </a:buClr>
              <a:buSzPct val="145000"/>
              <a:buFont typeface="Wingdings" panose="05000000000000000000" pitchFamily="2" charset="2"/>
              <a:buChar char="§"/>
            </a:pPr>
            <a:r>
              <a:rPr lang="en-US" sz="1200" dirty="0">
                <a:latin typeface="Cambria" panose="02040503050406030204" pitchFamily="18" charset="0"/>
                <a:ea typeface="Cambria" panose="02040503050406030204" pitchFamily="18" charset="0"/>
              </a:rPr>
              <a:t>Annex H:	Declaration on </a:t>
            </a:r>
            <a:r>
              <a:rPr lang="en-US" sz="1200" dirty="0" err="1">
                <a:latin typeface="Cambria" panose="02040503050406030204" pitchFamily="18" charset="0"/>
                <a:ea typeface="Cambria" panose="02040503050406030204" pitchFamily="18" charset="0"/>
              </a:rPr>
              <a:t>Honour</a:t>
            </a:r>
            <a:endParaRPr lang="en-US" sz="1200" dirty="0">
              <a:latin typeface="Cambria" panose="02040503050406030204" pitchFamily="18" charset="0"/>
              <a:ea typeface="Cambria" panose="02040503050406030204" pitchFamily="18" charset="0"/>
            </a:endParaRPr>
          </a:p>
          <a:p>
            <a:pPr marL="171450" indent="-171450">
              <a:buClr>
                <a:schemeClr val="accent1">
                  <a:lumMod val="75000"/>
                </a:schemeClr>
              </a:buClr>
              <a:buSzPct val="145000"/>
              <a:buFont typeface="Wingdings" panose="05000000000000000000" pitchFamily="2" charset="2"/>
              <a:buChar char="§"/>
            </a:pPr>
            <a:endParaRPr lang="en-US" sz="1200" dirty="0">
              <a:latin typeface="Cambria" panose="02040503050406030204" pitchFamily="18" charset="0"/>
              <a:ea typeface="Cambria" panose="02040503050406030204" pitchFamily="18" charset="0"/>
            </a:endParaRPr>
          </a:p>
          <a:p>
            <a:pPr marL="171450" indent="-171450">
              <a:buClr>
                <a:schemeClr val="accent1">
                  <a:lumMod val="75000"/>
                </a:schemeClr>
              </a:buClr>
              <a:buSzPct val="145000"/>
              <a:buFont typeface="Wingdings" panose="05000000000000000000" pitchFamily="2" charset="2"/>
              <a:buChar char="§"/>
            </a:pPr>
            <a:r>
              <a:rPr lang="en-US" sz="1200" dirty="0">
                <a:latin typeface="Cambria" panose="02040503050406030204" pitchFamily="18" charset="0"/>
                <a:ea typeface="Cambria" panose="02040503050406030204" pitchFamily="18" charset="0"/>
              </a:rPr>
              <a:t>Annex I:       Daily allowance rates (per diem), available at the following address:  https://international-partnerships.ec.europa.eu/funding/guidelines/managing-project/diem-rates_en </a:t>
            </a:r>
          </a:p>
          <a:p>
            <a:pPr marL="171450" indent="-171450">
              <a:buClr>
                <a:schemeClr val="accent1">
                  <a:lumMod val="75000"/>
                </a:schemeClr>
              </a:buClr>
              <a:buSzPct val="145000"/>
              <a:buFont typeface="Wingdings" panose="05000000000000000000" pitchFamily="2" charset="2"/>
              <a:buChar char="§"/>
            </a:pPr>
            <a:endParaRPr lang="en-US" sz="1200" dirty="0">
              <a:latin typeface="Cambria" panose="02040503050406030204" pitchFamily="18" charset="0"/>
              <a:ea typeface="Cambria" panose="02040503050406030204" pitchFamily="18" charset="0"/>
            </a:endParaRPr>
          </a:p>
          <a:p>
            <a:pPr marL="171450" indent="-171450">
              <a:buClr>
                <a:schemeClr val="accent1">
                  <a:lumMod val="75000"/>
                </a:schemeClr>
              </a:buClr>
              <a:buSzPct val="145000"/>
              <a:buFont typeface="Wingdings" panose="05000000000000000000" pitchFamily="2" charset="2"/>
              <a:buChar char="§"/>
            </a:pPr>
            <a:r>
              <a:rPr lang="en-US" sz="1200" dirty="0">
                <a:latin typeface="Cambria" panose="02040503050406030204" pitchFamily="18" charset="0"/>
                <a:ea typeface="Cambria" panose="02040503050406030204" pitchFamily="18" charset="0"/>
              </a:rPr>
              <a:t>Annex J:	Information on the tax regime applicable to grant contracts signed under the call.</a:t>
            </a:r>
          </a:p>
          <a:p>
            <a:pPr marL="171450" indent="-171450">
              <a:buClr>
                <a:schemeClr val="accent1">
                  <a:lumMod val="75000"/>
                </a:schemeClr>
              </a:buClr>
              <a:buSzPct val="145000"/>
              <a:buFont typeface="Wingdings" panose="05000000000000000000" pitchFamily="2" charset="2"/>
              <a:buChar char="§"/>
            </a:pPr>
            <a:r>
              <a:rPr lang="en-US" sz="1200" dirty="0">
                <a:latin typeface="Cambria" panose="02040503050406030204" pitchFamily="18" charset="0"/>
                <a:ea typeface="Cambria" panose="02040503050406030204" pitchFamily="18" charset="0"/>
              </a:rPr>
              <a:t>Annex K:	Guidelines for assessing simplified cost options.</a:t>
            </a:r>
          </a:p>
          <a:p>
            <a:pPr marL="171450" indent="-171450">
              <a:buClr>
                <a:schemeClr val="accent1">
                  <a:lumMod val="75000"/>
                </a:schemeClr>
              </a:buClr>
              <a:buSzPct val="145000"/>
              <a:buFont typeface="Wingdings" panose="05000000000000000000" pitchFamily="2" charset="2"/>
              <a:buChar char="§"/>
            </a:pPr>
            <a:endParaRPr lang="en-US" sz="1200" dirty="0">
              <a:latin typeface="Cambria" panose="02040503050406030204" pitchFamily="18" charset="0"/>
              <a:ea typeface="Cambria" panose="02040503050406030204" pitchFamily="18" charset="0"/>
            </a:endParaRPr>
          </a:p>
          <a:p>
            <a:pPr marL="171450" indent="-171450">
              <a:buClr>
                <a:schemeClr val="accent1">
                  <a:lumMod val="75000"/>
                </a:schemeClr>
              </a:buClr>
              <a:buSzPct val="145000"/>
              <a:buFont typeface="Wingdings" panose="05000000000000000000" pitchFamily="2" charset="2"/>
              <a:buChar char="§"/>
            </a:pPr>
            <a:r>
              <a:rPr lang="en-US" sz="1200" dirty="0">
                <a:latin typeface="Cambria" panose="02040503050406030204" pitchFamily="18" charset="0"/>
                <a:ea typeface="Cambria" panose="02040503050406030204" pitchFamily="18" charset="0"/>
              </a:rPr>
              <a:t>Annex L:     Self-evaluation questionnaire on SEA-H</a:t>
            </a:r>
          </a:p>
        </p:txBody>
      </p:sp>
    </p:spTree>
    <p:extLst>
      <p:ext uri="{BB962C8B-B14F-4D97-AF65-F5344CB8AC3E}">
        <p14:creationId xmlns:p14="http://schemas.microsoft.com/office/powerpoint/2010/main" val="5676358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133" y="76201"/>
            <a:ext cx="7704667" cy="990600"/>
          </a:xfrm>
        </p:spPr>
        <p:txBody>
          <a:bodyPr>
            <a:normAutofit/>
          </a:bodyPr>
          <a:lstStyle/>
          <a:p>
            <a:r>
              <a:rPr lang="sr-Latn-RS" sz="2000" b="1" dirty="0">
                <a:latin typeface="Cambria" pitchFamily="18" charset="0"/>
              </a:rPr>
              <a:t>THE ACTORS</a:t>
            </a:r>
            <a:endParaRPr lang="en-US" sz="2000" b="1" dirty="0">
              <a:latin typeface="Cambria" pitchFamily="18" charset="0"/>
            </a:endParaRPr>
          </a:p>
        </p:txBody>
      </p:sp>
      <p:sp>
        <p:nvSpPr>
          <p:cNvPr id="3" name="Content Placeholder 2"/>
          <p:cNvSpPr>
            <a:spLocks noGrp="1"/>
          </p:cNvSpPr>
          <p:nvPr>
            <p:ph idx="1"/>
          </p:nvPr>
        </p:nvSpPr>
        <p:spPr>
          <a:xfrm>
            <a:off x="762000" y="1371600"/>
            <a:ext cx="8077200" cy="4876800"/>
          </a:xfrm>
        </p:spPr>
        <p:txBody>
          <a:bodyPr>
            <a:normAutofit fontScale="70000" lnSpcReduction="20000"/>
          </a:bodyPr>
          <a:lstStyle/>
          <a:p>
            <a:r>
              <a:rPr lang="sr-Latn-RS" sz="2000" b="1" dirty="0">
                <a:latin typeface="Cambria" pitchFamily="18" charset="0"/>
              </a:rPr>
              <a:t>Lead Applicant</a:t>
            </a:r>
            <a:endParaRPr lang="sr-Latn-ME" sz="2000" b="1" dirty="0">
              <a:latin typeface="Cambria" pitchFamily="18" charset="0"/>
            </a:endParaRPr>
          </a:p>
          <a:p>
            <a:pPr lvl="1"/>
            <a:r>
              <a:rPr lang="sr-Latn-RS" sz="1600" dirty="0">
                <a:latin typeface="Cambria" pitchFamily="18" charset="0"/>
              </a:rPr>
              <a:t>Must comply with all criteria given in the Guidelines for Applicants;</a:t>
            </a:r>
          </a:p>
          <a:p>
            <a:pPr lvl="1"/>
            <a:r>
              <a:rPr lang="sr-Latn-RS" sz="1600" dirty="0">
                <a:latin typeface="Cambria" pitchFamily="18" charset="0"/>
              </a:rPr>
              <a:t>Signs Declaration </a:t>
            </a:r>
            <a:r>
              <a:rPr lang="en-US" sz="1600" dirty="0">
                <a:latin typeface="Cambria" pitchFamily="18" charset="0"/>
              </a:rPr>
              <a:t>by the Lead applicant</a:t>
            </a:r>
            <a:r>
              <a:rPr lang="sr-Latn-RS" sz="1600" dirty="0">
                <a:latin typeface="Cambria" pitchFamily="18" charset="0"/>
              </a:rPr>
              <a:t>;</a:t>
            </a:r>
            <a:endParaRPr lang="sr-Latn-ME" sz="1600" dirty="0">
              <a:latin typeface="Cambria" pitchFamily="18" charset="0"/>
            </a:endParaRPr>
          </a:p>
          <a:p>
            <a:pPr lvl="1"/>
            <a:r>
              <a:rPr lang="sr-Latn-ME" sz="1600" dirty="0">
                <a:latin typeface="Cambria" pitchFamily="18" charset="0"/>
              </a:rPr>
              <a:t>PART A, SECTION 3 (Concept Note);</a:t>
            </a:r>
          </a:p>
          <a:p>
            <a:pPr lvl="1"/>
            <a:r>
              <a:rPr lang="sr-Latn-ME" sz="1600" dirty="0">
                <a:latin typeface="Cambria" pitchFamily="18" charset="0"/>
              </a:rPr>
              <a:t>PART B, SECTION 8 (Full application).</a:t>
            </a:r>
          </a:p>
          <a:p>
            <a:pPr lvl="1"/>
            <a:endParaRPr lang="sr-Latn-ME" sz="1600" dirty="0">
              <a:latin typeface="Cambria" pitchFamily="18" charset="0"/>
            </a:endParaRPr>
          </a:p>
          <a:p>
            <a:r>
              <a:rPr lang="sr-Latn-ME" sz="2000" b="1" dirty="0">
                <a:latin typeface="Cambria" pitchFamily="18" charset="0"/>
              </a:rPr>
              <a:t>Co-applicant</a:t>
            </a:r>
          </a:p>
          <a:p>
            <a:pPr lvl="1"/>
            <a:r>
              <a:rPr lang="sr-Latn-RS" sz="1600" dirty="0">
                <a:latin typeface="Cambria" pitchFamily="18" charset="0"/>
              </a:rPr>
              <a:t>Must comply with all criteria requested for the Lead Applicant;</a:t>
            </a:r>
          </a:p>
          <a:p>
            <a:pPr lvl="1"/>
            <a:r>
              <a:rPr lang="sr-Latn-RS" sz="1600" dirty="0">
                <a:latin typeface="Cambria" pitchFamily="18" charset="0"/>
              </a:rPr>
              <a:t>Signs </a:t>
            </a:r>
            <a:r>
              <a:rPr lang="en-US" sz="1600" dirty="0">
                <a:latin typeface="Cambria" pitchFamily="18" charset="0"/>
              </a:rPr>
              <a:t>Mandate for co-applicant(s)</a:t>
            </a:r>
            <a:r>
              <a:rPr lang="sr-Latn-RS" sz="1600" dirty="0">
                <a:latin typeface="Cambria" pitchFamily="18" charset="0"/>
              </a:rPr>
              <a:t>;</a:t>
            </a:r>
            <a:endParaRPr lang="en-US" sz="1600" dirty="0">
              <a:latin typeface="Cambria" pitchFamily="18" charset="0"/>
            </a:endParaRPr>
          </a:p>
          <a:p>
            <a:pPr lvl="1"/>
            <a:r>
              <a:rPr lang="sr-Latn-ME" sz="1600" dirty="0">
                <a:latin typeface="Cambria" pitchFamily="18" charset="0"/>
              </a:rPr>
              <a:t>PART B, SECTION 4 of the Grant Application Form.</a:t>
            </a:r>
          </a:p>
          <a:p>
            <a:pPr lvl="1"/>
            <a:endParaRPr lang="sr-Latn-ME" sz="1600" dirty="0">
              <a:latin typeface="Cambria" pitchFamily="18" charset="0"/>
            </a:endParaRPr>
          </a:p>
          <a:p>
            <a:r>
              <a:rPr lang="sr-Latn-ME" sz="2000" b="1" dirty="0">
                <a:latin typeface="Cambria" pitchFamily="18" charset="0"/>
              </a:rPr>
              <a:t>Affiliated entity</a:t>
            </a:r>
          </a:p>
          <a:p>
            <a:pPr lvl="1"/>
            <a:r>
              <a:rPr lang="sr-Latn-RS" sz="1600" dirty="0">
                <a:latin typeface="Cambria" pitchFamily="18" charset="0"/>
              </a:rPr>
              <a:t>Must comply with all criteria requested for the Lead Applicant and Co-applicant;</a:t>
            </a:r>
            <a:endParaRPr lang="en-US" sz="1600" dirty="0">
              <a:latin typeface="Cambria" pitchFamily="18" charset="0"/>
            </a:endParaRPr>
          </a:p>
          <a:p>
            <a:pPr lvl="1"/>
            <a:r>
              <a:rPr lang="sr-Latn-RS" sz="1600" dirty="0">
                <a:latin typeface="Cambria" pitchFamily="18" charset="0"/>
              </a:rPr>
              <a:t>Signs  A</a:t>
            </a:r>
            <a:r>
              <a:rPr lang="sr-Latn-ME" sz="1600" dirty="0">
                <a:latin typeface="Cambria" pitchFamily="18" charset="0"/>
              </a:rPr>
              <a:t>ffiliated entitiy(ies) statement;</a:t>
            </a:r>
          </a:p>
          <a:p>
            <a:pPr lvl="1"/>
            <a:r>
              <a:rPr lang="sr-Latn-ME" sz="1600" dirty="0">
                <a:latin typeface="Cambria" pitchFamily="18" charset="0"/>
              </a:rPr>
              <a:t>PART B, SECTION 5 of the Grant Application Form.</a:t>
            </a:r>
          </a:p>
          <a:p>
            <a:pPr lvl="1"/>
            <a:endParaRPr lang="sr-Latn-ME" sz="1600" dirty="0">
              <a:latin typeface="Cambria" pitchFamily="18" charset="0"/>
            </a:endParaRPr>
          </a:p>
          <a:p>
            <a:r>
              <a:rPr lang="sr-Latn-ME" sz="2000" b="1" dirty="0">
                <a:latin typeface="Cambria" pitchFamily="18" charset="0"/>
              </a:rPr>
              <a:t>Associates and Contractors</a:t>
            </a:r>
          </a:p>
          <a:p>
            <a:pPr lvl="1"/>
            <a:r>
              <a:rPr lang="sr-Latn-ME" sz="1600" dirty="0">
                <a:latin typeface="Cambria" pitchFamily="18" charset="0"/>
              </a:rPr>
              <a:t>PART B, SECTION 6 of the Grant Application Form.</a:t>
            </a:r>
          </a:p>
          <a:p>
            <a:endParaRPr lang="sr-Latn-ME" sz="2000" b="1" dirty="0">
              <a:latin typeface="Cambria"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76400"/>
            <a:ext cx="8229600" cy="1447800"/>
          </a:xfrm>
        </p:spPr>
        <p:txBody>
          <a:bodyPr>
            <a:normAutofit/>
          </a:bodyPr>
          <a:lstStyle/>
          <a:p>
            <a:pPr algn="ctr"/>
            <a:r>
              <a:rPr lang="en-US" sz="2000" b="1" dirty="0">
                <a:latin typeface="Cambria" pitchFamily="18" charset="0"/>
              </a:rPr>
              <a:t>CBC Montenegro-</a:t>
            </a:r>
            <a:r>
              <a:rPr lang="sr-Latn-ME" sz="2000" b="1" dirty="0">
                <a:latin typeface="Cambria" pitchFamily="18" charset="0"/>
              </a:rPr>
              <a:t>Albania</a:t>
            </a:r>
            <a:endParaRPr lang="en-US" sz="2000" b="1" dirty="0">
              <a:latin typeface="Cambria" pitchFamily="18" charset="0"/>
            </a:endParaRPr>
          </a:p>
        </p:txBody>
      </p:sp>
      <p:sp>
        <p:nvSpPr>
          <p:cNvPr id="3" name="Content Placeholder 2"/>
          <p:cNvSpPr>
            <a:spLocks noGrp="1"/>
          </p:cNvSpPr>
          <p:nvPr>
            <p:ph idx="1"/>
          </p:nvPr>
        </p:nvSpPr>
        <p:spPr>
          <a:xfrm>
            <a:off x="457200" y="3124200"/>
            <a:ext cx="8229600" cy="3001963"/>
          </a:xfrm>
        </p:spPr>
        <p:txBody>
          <a:bodyPr>
            <a:normAutofit lnSpcReduction="10000"/>
          </a:bodyPr>
          <a:lstStyle/>
          <a:p>
            <a:pPr algn="ctr">
              <a:buNone/>
            </a:pPr>
            <a:endParaRPr lang="sr-Latn-ME" dirty="0">
              <a:latin typeface="Cambria" pitchFamily="18" charset="0"/>
            </a:endParaRPr>
          </a:p>
          <a:p>
            <a:pPr algn="ctr">
              <a:buNone/>
            </a:pPr>
            <a:r>
              <a:rPr lang="sr-Latn-ME" b="1" dirty="0">
                <a:latin typeface="Cambria" pitchFamily="18" charset="0"/>
              </a:rPr>
              <a:t>THANK YOU FOR YOUR ATTENTION!</a:t>
            </a:r>
            <a:endParaRPr lang="en-US" b="1" dirty="0">
              <a:latin typeface="Cambria" pitchFamily="18" charset="0"/>
            </a:endParaRPr>
          </a:p>
          <a:p>
            <a:pPr algn="ctr">
              <a:buNone/>
            </a:pPr>
            <a:endParaRPr lang="en-US" b="1" dirty="0">
              <a:latin typeface="Cambria" pitchFamily="18" charset="0"/>
            </a:endParaRPr>
          </a:p>
          <a:p>
            <a:pPr algn="ctr">
              <a:buNone/>
            </a:pPr>
            <a:r>
              <a:rPr lang="en-US" b="1" dirty="0">
                <a:latin typeface="Cambria" pitchFamily="18" charset="0"/>
              </a:rPr>
              <a:t>Good luck!</a:t>
            </a:r>
            <a:endParaRPr lang="sr-Latn-ME" b="1" dirty="0">
              <a:latin typeface="Cambria" pitchFamily="18" charset="0"/>
            </a:endParaRPr>
          </a:p>
          <a:p>
            <a:pPr algn="ctr">
              <a:buNone/>
            </a:pPr>
            <a:endParaRPr lang="sr-Latn-ME" b="1" dirty="0">
              <a:latin typeface="Cambria" pitchFamily="18" charset="0"/>
            </a:endParaRPr>
          </a:p>
          <a:p>
            <a:pPr algn="ctr">
              <a:buNone/>
            </a:pPr>
            <a:r>
              <a:rPr lang="en-US" b="1" dirty="0">
                <a:latin typeface="Cambria" pitchFamily="18" charset="0"/>
                <a:hlinkClick r:id="rId2"/>
              </a:rPr>
              <a:t>c</a:t>
            </a:r>
            <a:r>
              <a:rPr lang="sr-Latn-ME" b="1" dirty="0">
                <a:latin typeface="Cambria" pitchFamily="18" charset="0"/>
                <a:hlinkClick r:id="rId2"/>
              </a:rPr>
              <a:t>f</a:t>
            </a:r>
            <a:r>
              <a:rPr lang="en-US" b="1" dirty="0" err="1">
                <a:latin typeface="Cambria" pitchFamily="18" charset="0"/>
                <a:hlinkClick r:id="rId2"/>
              </a:rPr>
              <a:t>pmne</a:t>
            </a:r>
            <a:r>
              <a:rPr lang="en-US" b="1" dirty="0">
                <a:latin typeface="Cambria" pitchFamily="18" charset="0"/>
                <a:hlinkClick r:id="rId2"/>
              </a:rPr>
              <a:t>.</a:t>
            </a:r>
            <a:r>
              <a:rPr lang="sr-Latn-ME" b="1" dirty="0">
                <a:latin typeface="Cambria" pitchFamily="18" charset="0"/>
                <a:hlinkClick r:id="rId2"/>
              </a:rPr>
              <a:t>al@mif.gov.me</a:t>
            </a:r>
            <a:r>
              <a:rPr lang="sr-Latn-ME" b="1" dirty="0">
                <a:latin typeface="Cambria" pitchFamily="18" charset="0"/>
              </a:rPr>
              <a:t> </a:t>
            </a:r>
            <a:endParaRPr lang="en-US" b="1" dirty="0">
              <a:latin typeface="Cambria" pitchFamily="18" charset="0"/>
            </a:endParaRPr>
          </a:p>
        </p:txBody>
      </p:sp>
      <p:sp>
        <p:nvSpPr>
          <p:cNvPr id="6" name="object 10"/>
          <p:cNvSpPr/>
          <p:nvPr/>
        </p:nvSpPr>
        <p:spPr>
          <a:xfrm>
            <a:off x="1103856" y="507304"/>
            <a:ext cx="1219200" cy="762000"/>
          </a:xfrm>
          <a:prstGeom prst="rect">
            <a:avLst/>
          </a:prstGeom>
          <a:blipFill>
            <a:blip r:embed="rId3" cstate="print"/>
            <a:stretch>
              <a:fillRect/>
            </a:stretch>
          </a:blipFill>
        </p:spPr>
        <p:txBody>
          <a:bodyPr wrap="square" lIns="0" tIns="0" rIns="0" bIns="0" rtlCol="0"/>
          <a:lstStyle/>
          <a:p>
            <a:endParaRPr/>
          </a:p>
        </p:txBody>
      </p:sp>
      <p:sp>
        <p:nvSpPr>
          <p:cNvPr id="7" name="object 11"/>
          <p:cNvSpPr/>
          <p:nvPr/>
        </p:nvSpPr>
        <p:spPr>
          <a:xfrm>
            <a:off x="3810000" y="457200"/>
            <a:ext cx="1600200" cy="838200"/>
          </a:xfrm>
          <a:prstGeom prst="rect">
            <a:avLst/>
          </a:prstGeom>
          <a:blipFill>
            <a:blip r:embed="rId4" cstate="print"/>
            <a:stretch>
              <a:fillRect/>
            </a:stretch>
          </a:blipFill>
        </p:spPr>
        <p:txBody>
          <a:bodyPr wrap="square" lIns="0" tIns="0" rIns="0" bIns="0" rtlCol="0"/>
          <a:lstStyle/>
          <a:p>
            <a:endParaRPr/>
          </a:p>
        </p:txBody>
      </p:sp>
      <p:pic>
        <p:nvPicPr>
          <p:cNvPr id="9" name="Picture 8"/>
          <p:cNvPicPr>
            <a:picLocks noChangeAspect="1"/>
          </p:cNvPicPr>
          <p:nvPr/>
        </p:nvPicPr>
        <p:blipFill>
          <a:blip r:embed="rId5"/>
          <a:stretch>
            <a:fillRect/>
          </a:stretch>
        </p:blipFill>
        <p:spPr>
          <a:xfrm>
            <a:off x="6897144" y="457200"/>
            <a:ext cx="1219200" cy="771053"/>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82133" y="152401"/>
            <a:ext cx="7704667" cy="1219200"/>
          </a:xfrm>
        </p:spPr>
        <p:txBody>
          <a:bodyPr>
            <a:normAutofit/>
          </a:bodyPr>
          <a:lstStyle/>
          <a:p>
            <a:r>
              <a:rPr lang="en-US" sz="2400" b="1" dirty="0">
                <a:latin typeface="Cambria" pitchFamily="18" charset="0"/>
              </a:rPr>
              <a:t>Objectives and priority issues of the Call for Proposals</a:t>
            </a:r>
          </a:p>
        </p:txBody>
      </p:sp>
      <p:sp>
        <p:nvSpPr>
          <p:cNvPr id="2" name="Content Placeholder 1"/>
          <p:cNvSpPr>
            <a:spLocks noGrp="1"/>
          </p:cNvSpPr>
          <p:nvPr>
            <p:ph idx="1"/>
          </p:nvPr>
        </p:nvSpPr>
        <p:spPr>
          <a:xfrm>
            <a:off x="914400" y="1752600"/>
            <a:ext cx="7391400" cy="4343399"/>
          </a:xfrm>
        </p:spPr>
        <p:txBody>
          <a:bodyPr>
            <a:normAutofit fontScale="92500" lnSpcReduction="10000"/>
          </a:bodyPr>
          <a:lstStyle/>
          <a:p>
            <a:pPr lvl="0" algn="just">
              <a:spcBef>
                <a:spcPts val="0"/>
              </a:spcBef>
              <a:buClrTx/>
              <a:buSzTx/>
              <a:buFont typeface="Wingdings" panose="05000000000000000000" pitchFamily="2" charset="2"/>
              <a:buChar char="Ø"/>
            </a:pPr>
            <a:r>
              <a:rPr lang="en-US" sz="1600" dirty="0">
                <a:solidFill>
                  <a:prstClr val="black"/>
                </a:solidFill>
                <a:latin typeface="Cambria" pitchFamily="18" charset="0"/>
              </a:rPr>
              <a:t>In line with the objectives specified in the </a:t>
            </a:r>
            <a:r>
              <a:rPr lang="en-US" sz="1600" dirty="0" err="1">
                <a:solidFill>
                  <a:prstClr val="black"/>
                </a:solidFill>
                <a:latin typeface="Cambria" pitchFamily="18" charset="0"/>
              </a:rPr>
              <a:t>programme</a:t>
            </a:r>
            <a:r>
              <a:rPr lang="en-US" sz="1600" dirty="0">
                <a:solidFill>
                  <a:prstClr val="black"/>
                </a:solidFill>
                <a:latin typeface="Cambria" pitchFamily="18" charset="0"/>
              </a:rPr>
              <a:t> document, the overall objective of this call for proposals is: </a:t>
            </a:r>
            <a:r>
              <a:rPr lang="en-US" sz="1500" b="1" dirty="0">
                <a:solidFill>
                  <a:prstClr val="black"/>
                </a:solidFill>
                <a:latin typeface="Cambria" pitchFamily="18" charset="0"/>
              </a:rPr>
              <a:t>“To promote/strengthen good </a:t>
            </a:r>
            <a:r>
              <a:rPr lang="en-US" sz="1500" b="1" dirty="0" err="1">
                <a:solidFill>
                  <a:prstClr val="black"/>
                </a:solidFill>
                <a:latin typeface="Cambria" pitchFamily="18" charset="0"/>
              </a:rPr>
              <a:t>neighbourly</a:t>
            </a:r>
            <a:r>
              <a:rPr lang="en-US" sz="1500" b="1" dirty="0">
                <a:solidFill>
                  <a:prstClr val="black"/>
                </a:solidFill>
                <a:latin typeface="Cambria" pitchFamily="18" charset="0"/>
              </a:rPr>
              <a:t> relations and socioeconomic development of the border regions, through </a:t>
            </a:r>
            <a:r>
              <a:rPr lang="en-US" sz="1500" b="1" dirty="0" err="1">
                <a:solidFill>
                  <a:prstClr val="black"/>
                </a:solidFill>
                <a:latin typeface="Cambria" pitchFamily="18" charset="0"/>
              </a:rPr>
              <a:t>valorising</a:t>
            </a:r>
            <a:r>
              <a:rPr lang="en-US" sz="1500" b="1" dirty="0">
                <a:solidFill>
                  <a:prstClr val="black"/>
                </a:solidFill>
                <a:latin typeface="Cambria" pitchFamily="18" charset="0"/>
              </a:rPr>
              <a:t> its touristic potentials, an environmentally sustainable and socially inclusive economic development, with respect for its common cultural and natural heritage.”</a:t>
            </a:r>
            <a:r>
              <a:rPr lang="en-GB" sz="1500" b="1" dirty="0">
                <a:solidFill>
                  <a:prstClr val="black"/>
                </a:solidFill>
                <a:latin typeface="Cambria" pitchFamily="18" charset="0"/>
              </a:rPr>
              <a:t> </a:t>
            </a:r>
            <a:r>
              <a:rPr lang="en-GB" sz="1600" dirty="0">
                <a:solidFill>
                  <a:prstClr val="black"/>
                </a:solidFill>
                <a:latin typeface="Cambria" pitchFamily="18" charset="0"/>
              </a:rPr>
              <a:t> </a:t>
            </a:r>
            <a:endParaRPr lang="en-US" sz="1600" dirty="0">
              <a:solidFill>
                <a:prstClr val="black"/>
              </a:solidFill>
              <a:latin typeface="Cambria" pitchFamily="18" charset="0"/>
            </a:endParaRPr>
          </a:p>
          <a:p>
            <a:pPr marL="0" lvl="0" indent="0" algn="just">
              <a:spcBef>
                <a:spcPts val="0"/>
              </a:spcBef>
              <a:buClrTx/>
              <a:buSzTx/>
              <a:buNone/>
            </a:pPr>
            <a:endParaRPr lang="sr-Latn-ME" sz="1600" dirty="0">
              <a:solidFill>
                <a:prstClr val="black"/>
              </a:solidFill>
              <a:latin typeface="Cambria" pitchFamily="18" charset="0"/>
            </a:endParaRPr>
          </a:p>
          <a:p>
            <a:pPr lvl="0" algn="just">
              <a:spcBef>
                <a:spcPts val="0"/>
              </a:spcBef>
              <a:buClrTx/>
              <a:buSzTx/>
              <a:buFont typeface="Wingdings" panose="05000000000000000000" pitchFamily="2" charset="2"/>
              <a:buChar char="Ø"/>
            </a:pPr>
            <a:r>
              <a:rPr lang="en-US" sz="1600" dirty="0">
                <a:solidFill>
                  <a:prstClr val="black"/>
                </a:solidFill>
                <a:latin typeface="Cambria" pitchFamily="18" charset="0"/>
              </a:rPr>
              <a:t>The </a:t>
            </a:r>
            <a:r>
              <a:rPr lang="en-US" sz="1600" b="1" dirty="0">
                <a:solidFill>
                  <a:prstClr val="black"/>
                </a:solidFill>
                <a:latin typeface="Cambria" pitchFamily="18" charset="0"/>
              </a:rPr>
              <a:t>thematic priorities </a:t>
            </a:r>
            <a:r>
              <a:rPr lang="en-US" sz="1600" dirty="0">
                <a:solidFill>
                  <a:prstClr val="black"/>
                </a:solidFill>
                <a:latin typeface="Cambria" pitchFamily="18" charset="0"/>
              </a:rPr>
              <a:t>of this grant scheme are the following:</a:t>
            </a:r>
            <a:endParaRPr lang="sr-Latn-ME" sz="1600" dirty="0">
              <a:solidFill>
                <a:prstClr val="black"/>
              </a:solidFill>
              <a:latin typeface="Cambria" pitchFamily="18" charset="0"/>
            </a:endParaRPr>
          </a:p>
          <a:p>
            <a:pPr lvl="0" algn="just">
              <a:spcBef>
                <a:spcPts val="0"/>
              </a:spcBef>
              <a:buClrTx/>
              <a:buSzTx/>
              <a:buFont typeface="Wingdings" panose="05000000000000000000" pitchFamily="2" charset="2"/>
              <a:buChar char="Ø"/>
            </a:pPr>
            <a:endParaRPr lang="en-US" sz="1600" dirty="0">
              <a:solidFill>
                <a:prstClr val="black"/>
              </a:solidFill>
              <a:latin typeface="Cambria" pitchFamily="18" charset="0"/>
            </a:endParaRPr>
          </a:p>
          <a:p>
            <a:pPr lvl="1" algn="just">
              <a:spcBef>
                <a:spcPts val="0"/>
              </a:spcBef>
            </a:pPr>
            <a:r>
              <a:rPr lang="en-US" sz="1400" b="1" dirty="0">
                <a:solidFill>
                  <a:prstClr val="black"/>
                </a:solidFill>
                <a:latin typeface="Cambria" pitchFamily="18" charset="0"/>
              </a:rPr>
              <a:t>Thematic priority 1</a:t>
            </a:r>
            <a:r>
              <a:rPr lang="en-US" sz="1400" dirty="0">
                <a:solidFill>
                  <a:prstClr val="black"/>
                </a:solidFill>
                <a:latin typeface="Cambria" pitchFamily="18" charset="0"/>
              </a:rPr>
              <a:t>: </a:t>
            </a:r>
            <a:r>
              <a:rPr lang="en-GB" sz="1400" dirty="0">
                <a:solidFill>
                  <a:prstClr val="black"/>
                </a:solidFill>
                <a:latin typeface="Cambria" pitchFamily="18" charset="0"/>
              </a:rPr>
              <a:t>Encouraging tourism, culture and natural heritage</a:t>
            </a:r>
            <a:r>
              <a:rPr lang="sr-Latn-ME" sz="1400" dirty="0">
                <a:solidFill>
                  <a:prstClr val="black"/>
                </a:solidFill>
                <a:latin typeface="Cambria" pitchFamily="18" charset="0"/>
              </a:rPr>
              <a:t>,</a:t>
            </a:r>
          </a:p>
          <a:p>
            <a:pPr lvl="1" algn="just">
              <a:spcBef>
                <a:spcPts val="0"/>
              </a:spcBef>
            </a:pPr>
            <a:r>
              <a:rPr lang="en-US" sz="1400" b="1" dirty="0">
                <a:solidFill>
                  <a:prstClr val="black"/>
                </a:solidFill>
                <a:latin typeface="Cambria" pitchFamily="18" charset="0"/>
              </a:rPr>
              <a:t>Thematic priority 3</a:t>
            </a:r>
            <a:r>
              <a:rPr lang="en-US" sz="1400" dirty="0">
                <a:solidFill>
                  <a:prstClr val="black"/>
                </a:solidFill>
                <a:latin typeface="Cambria" pitchFamily="18" charset="0"/>
              </a:rPr>
              <a:t>: </a:t>
            </a:r>
            <a:r>
              <a:rPr lang="en-GB" sz="1400" dirty="0">
                <a:solidFill>
                  <a:prstClr val="black"/>
                </a:solidFill>
                <a:latin typeface="Cambria" pitchFamily="18" charset="0"/>
              </a:rPr>
              <a:t>Promoting employment, labour mobility and social </a:t>
            </a:r>
            <a:r>
              <a:rPr lang="sr-Latn-ME" sz="1400" dirty="0">
                <a:solidFill>
                  <a:prstClr val="black"/>
                </a:solidFill>
                <a:latin typeface="Cambria" pitchFamily="18" charset="0"/>
              </a:rPr>
              <a:t>	</a:t>
            </a:r>
            <a:r>
              <a:rPr lang="en-GB" sz="1400" dirty="0">
                <a:solidFill>
                  <a:prstClr val="black"/>
                </a:solidFill>
                <a:latin typeface="Cambria" pitchFamily="18" charset="0"/>
              </a:rPr>
              <a:t>and</a:t>
            </a:r>
            <a:r>
              <a:rPr lang="sr-Latn-ME" sz="1400" dirty="0">
                <a:solidFill>
                  <a:prstClr val="black"/>
                </a:solidFill>
                <a:latin typeface="Cambria" pitchFamily="18" charset="0"/>
              </a:rPr>
              <a:t> </a:t>
            </a:r>
            <a:r>
              <a:rPr lang="en-GB" sz="1400" dirty="0">
                <a:solidFill>
                  <a:prstClr val="black"/>
                </a:solidFill>
                <a:latin typeface="Cambria" pitchFamily="18" charset="0"/>
              </a:rPr>
              <a:t>cultural inclusion across the border</a:t>
            </a:r>
            <a:r>
              <a:rPr lang="sr-Latn-ME" sz="1400" dirty="0">
                <a:solidFill>
                  <a:prstClr val="black"/>
                </a:solidFill>
                <a:latin typeface="Cambria" pitchFamily="18" charset="0"/>
              </a:rPr>
              <a:t>.</a:t>
            </a:r>
            <a:endParaRPr lang="sr-Latn-ME" sz="1600" dirty="0">
              <a:solidFill>
                <a:prstClr val="black"/>
              </a:solidFill>
              <a:latin typeface="Cambria" pitchFamily="18" charset="0"/>
            </a:endParaRPr>
          </a:p>
          <a:p>
            <a:pPr marL="0" lvl="0" indent="0" algn="just">
              <a:spcBef>
                <a:spcPts val="0"/>
              </a:spcBef>
              <a:buClrTx/>
              <a:buSzTx/>
              <a:buNone/>
            </a:pPr>
            <a:endParaRPr lang="en-US" sz="1600" dirty="0">
              <a:solidFill>
                <a:prstClr val="black"/>
              </a:solidFill>
              <a:latin typeface="Cambria" pitchFamily="18" charset="0"/>
            </a:endParaRPr>
          </a:p>
          <a:p>
            <a:pPr marL="285750" lvl="0" indent="-285750" algn="just">
              <a:spcBef>
                <a:spcPts val="0"/>
              </a:spcBef>
              <a:buClrTx/>
              <a:buSzTx/>
              <a:buFont typeface="Wingdings" panose="05000000000000000000" pitchFamily="2" charset="2"/>
              <a:buChar char="Ø"/>
            </a:pPr>
            <a:r>
              <a:rPr lang="en-US" sz="1600" dirty="0">
                <a:solidFill>
                  <a:prstClr val="black"/>
                </a:solidFill>
                <a:latin typeface="Cambria" pitchFamily="18" charset="0"/>
              </a:rPr>
              <a:t>The </a:t>
            </a:r>
            <a:r>
              <a:rPr lang="en-US" sz="1600" b="1" dirty="0">
                <a:solidFill>
                  <a:prstClr val="black"/>
                </a:solidFill>
                <a:latin typeface="Cambria" pitchFamily="18" charset="0"/>
              </a:rPr>
              <a:t>specific objective(s) </a:t>
            </a:r>
            <a:r>
              <a:rPr lang="en-US" sz="1600" dirty="0">
                <a:solidFill>
                  <a:prstClr val="black"/>
                </a:solidFill>
                <a:latin typeface="Cambria" pitchFamily="18" charset="0"/>
              </a:rPr>
              <a:t>of this call for proposals are:</a:t>
            </a:r>
            <a:endParaRPr lang="sr-Latn-ME" sz="1600" dirty="0">
              <a:solidFill>
                <a:prstClr val="black"/>
              </a:solidFill>
              <a:latin typeface="Cambria" pitchFamily="18" charset="0"/>
            </a:endParaRPr>
          </a:p>
          <a:p>
            <a:pPr marL="285750" lvl="0" indent="-285750" algn="just">
              <a:spcBef>
                <a:spcPts val="0"/>
              </a:spcBef>
              <a:buClrTx/>
              <a:buSzTx/>
              <a:buFont typeface="Wingdings" panose="05000000000000000000" pitchFamily="2" charset="2"/>
              <a:buChar char="Ø"/>
            </a:pPr>
            <a:endParaRPr lang="en-US" sz="1600" dirty="0">
              <a:solidFill>
                <a:prstClr val="black"/>
              </a:solidFill>
              <a:latin typeface="Cambria" pitchFamily="18" charset="0"/>
            </a:endParaRPr>
          </a:p>
          <a:p>
            <a:pPr marL="685800" lvl="1" indent="-342900" algn="just">
              <a:spcBef>
                <a:spcPts val="0"/>
              </a:spcBef>
              <a:buFont typeface="+mj-lt"/>
              <a:buAutoNum type="arabicPeriod"/>
            </a:pPr>
            <a:r>
              <a:rPr lang="en-US" sz="1400" dirty="0">
                <a:solidFill>
                  <a:prstClr val="black"/>
                </a:solidFill>
                <a:latin typeface="Cambria" pitchFamily="18" charset="0"/>
              </a:rPr>
              <a:t>The competitiveness of the tourism sector is enhanced by the economic valorization of the cultural and natural heritage</a:t>
            </a:r>
            <a:r>
              <a:rPr lang="sr-Latn-ME" sz="1400" dirty="0">
                <a:solidFill>
                  <a:prstClr val="black"/>
                </a:solidFill>
                <a:latin typeface="Cambria" pitchFamily="18" charset="0"/>
              </a:rPr>
              <a:t>;</a:t>
            </a:r>
            <a:endParaRPr lang="en-US" sz="1400" dirty="0">
              <a:solidFill>
                <a:prstClr val="black"/>
              </a:solidFill>
              <a:latin typeface="Cambria" pitchFamily="18" charset="0"/>
            </a:endParaRPr>
          </a:p>
          <a:p>
            <a:pPr marL="342900" lvl="1" indent="0" algn="just">
              <a:spcBef>
                <a:spcPts val="0"/>
              </a:spcBef>
              <a:buNone/>
            </a:pPr>
            <a:r>
              <a:rPr lang="en-US" sz="2100" dirty="0">
                <a:solidFill>
                  <a:schemeClr val="accent1">
                    <a:lumMod val="75000"/>
                  </a:schemeClr>
                </a:solidFill>
                <a:latin typeface="Cambria" pitchFamily="18" charset="0"/>
              </a:rPr>
              <a:t>3.   </a:t>
            </a:r>
            <a:r>
              <a:rPr lang="en-US" sz="1400" dirty="0">
                <a:solidFill>
                  <a:prstClr val="black"/>
                </a:solidFill>
                <a:latin typeface="Cambria" pitchFamily="18" charset="0"/>
              </a:rPr>
              <a:t>Promoting employment, labour mobility and social and cultural inclusion across the border</a:t>
            </a:r>
            <a:r>
              <a:rPr lang="sr-Latn-ME" sz="1400" dirty="0">
                <a:solidFill>
                  <a:prstClr val="black"/>
                </a:solidFill>
                <a:latin typeface="Cambria" pitchFamily="18" charset="0"/>
              </a:rPr>
              <a:t>;</a:t>
            </a:r>
          </a:p>
          <a:p>
            <a:pPr marL="0" lvl="0" indent="0" algn="just">
              <a:spcBef>
                <a:spcPts val="0"/>
              </a:spcBef>
              <a:buClrTx/>
              <a:buSzTx/>
              <a:buNone/>
            </a:pPr>
            <a:endParaRPr lang="en-US" sz="1600" dirty="0">
              <a:solidFill>
                <a:prstClr val="black"/>
              </a:solidFill>
              <a:latin typeface="Cambria" pitchFamily="18" charset="0"/>
            </a:endParaRPr>
          </a:p>
          <a:p>
            <a:pPr marL="0" indent="0">
              <a:buNone/>
            </a:pPr>
            <a:endParaRPr lang="en-US" dirty="0"/>
          </a:p>
        </p:txBody>
      </p:sp>
    </p:spTree>
    <p:extLst>
      <p:ext uri="{BB962C8B-B14F-4D97-AF65-F5344CB8AC3E}">
        <p14:creationId xmlns:p14="http://schemas.microsoft.com/office/powerpoint/2010/main" val="42882311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2253804137"/>
              </p:ext>
            </p:extLst>
          </p:nvPr>
        </p:nvGraphicFramePr>
        <p:xfrm>
          <a:off x="1752600" y="2971800"/>
          <a:ext cx="6494462" cy="2638982"/>
        </p:xfrm>
        <a:graphic>
          <a:graphicData uri="http://schemas.openxmlformats.org/drawingml/2006/table">
            <a:tbl>
              <a:tblPr firstRow="1" firstCol="1" bandRow="1">
                <a:tableStyleId>{5C22544A-7EE6-4342-B048-85BDC9FD1C3A}</a:tableStyleId>
              </a:tblPr>
              <a:tblGrid>
                <a:gridCol w="4208462">
                  <a:extLst>
                    <a:ext uri="{9D8B030D-6E8A-4147-A177-3AD203B41FA5}">
                      <a16:colId xmlns:a16="http://schemas.microsoft.com/office/drawing/2014/main" val="20000"/>
                    </a:ext>
                  </a:extLst>
                </a:gridCol>
                <a:gridCol w="2286000">
                  <a:extLst>
                    <a:ext uri="{9D8B030D-6E8A-4147-A177-3AD203B41FA5}">
                      <a16:colId xmlns:a16="http://schemas.microsoft.com/office/drawing/2014/main" val="20001"/>
                    </a:ext>
                  </a:extLst>
                </a:gridCol>
              </a:tblGrid>
              <a:tr h="726652">
                <a:tc>
                  <a:txBody>
                    <a:bodyPr/>
                    <a:lstStyle/>
                    <a:p>
                      <a:pPr marL="0" marR="0" algn="just">
                        <a:spcBef>
                          <a:spcPts val="0"/>
                        </a:spcBef>
                        <a:spcAft>
                          <a:spcPts val="1000"/>
                        </a:spcAft>
                      </a:pPr>
                      <a:r>
                        <a:rPr lang="en-GB" sz="1400" dirty="0">
                          <a:effectLst/>
                          <a:latin typeface="+mn-lt"/>
                        </a:rPr>
                        <a:t>Specific objective</a:t>
                      </a:r>
                      <a:endParaRPr lang="en-US" sz="1400" dirty="0">
                        <a:effectLst/>
                        <a:latin typeface="+mn-lt"/>
                        <a:ea typeface="Times New Roman" panose="02020603050405020304" pitchFamily="18" charset="0"/>
                      </a:endParaRPr>
                    </a:p>
                  </a:txBody>
                  <a:tcPr marL="68580" marR="68580" marT="0" marB="0"/>
                </a:tc>
                <a:tc>
                  <a:txBody>
                    <a:bodyPr/>
                    <a:lstStyle/>
                    <a:p>
                      <a:pPr marL="0" marR="0" algn="l">
                        <a:spcBef>
                          <a:spcPts val="0"/>
                        </a:spcBef>
                        <a:spcAft>
                          <a:spcPts val="0"/>
                        </a:spcAft>
                      </a:pPr>
                      <a:r>
                        <a:rPr lang="sr-Latn-ME" sz="1400" dirty="0">
                          <a:effectLst/>
                          <a:latin typeface="+mn-lt"/>
                        </a:rPr>
                        <a:t>Allocation</a:t>
                      </a:r>
                    </a:p>
                    <a:p>
                      <a:pPr marL="0" marR="0" algn="l">
                        <a:spcBef>
                          <a:spcPts val="0"/>
                        </a:spcBef>
                        <a:spcAft>
                          <a:spcPts val="0"/>
                        </a:spcAft>
                      </a:pPr>
                      <a:endParaRPr lang="sr-Latn-ME" sz="1400" dirty="0">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726652">
                <a:tc>
                  <a:txBody>
                    <a:bodyPr/>
                    <a:lstStyle/>
                    <a:p>
                      <a:pPr marL="0" marR="0" algn="just">
                        <a:spcBef>
                          <a:spcPts val="0"/>
                        </a:spcBef>
                        <a:spcAft>
                          <a:spcPts val="0"/>
                        </a:spcAft>
                      </a:pPr>
                      <a:r>
                        <a:rPr lang="en-GB" sz="1400" dirty="0">
                          <a:effectLst/>
                          <a:latin typeface="+mn-lt"/>
                        </a:rPr>
                        <a:t>1</a:t>
                      </a:r>
                      <a:r>
                        <a:rPr lang="sr-Latn-ME" sz="1400" dirty="0">
                          <a:effectLst/>
                          <a:latin typeface="+mn-lt"/>
                        </a:rPr>
                        <a:t>.</a:t>
                      </a:r>
                      <a:r>
                        <a:rPr lang="sr-Latn-ME" sz="1400" baseline="0" dirty="0">
                          <a:effectLst/>
                          <a:latin typeface="+mn-lt"/>
                        </a:rPr>
                        <a:t> </a:t>
                      </a:r>
                      <a:r>
                        <a:rPr lang="en-GB" sz="1400" dirty="0">
                          <a:effectLst/>
                          <a:latin typeface="+mn-lt"/>
                        </a:rPr>
                        <a:t>The competitiveness of the tourism sector is enhanced by the economic valorisation of the cultural and natural heritage </a:t>
                      </a:r>
                      <a:endParaRPr lang="en-US" sz="1400" dirty="0">
                        <a:effectLst/>
                        <a:latin typeface="+mn-lt"/>
                        <a:ea typeface="Times New Roman" panose="02020603050405020304" pitchFamily="18" charset="0"/>
                      </a:endParaRPr>
                    </a:p>
                  </a:txBody>
                  <a:tcPr marL="68580" marR="68580" marT="0" marB="0" anchor="ctr"/>
                </a:tc>
                <a:tc>
                  <a:txBody>
                    <a:bodyPr/>
                    <a:lstStyle/>
                    <a:p>
                      <a:pPr marL="0" marR="0" algn="just">
                        <a:spcBef>
                          <a:spcPts val="0"/>
                        </a:spcBef>
                        <a:spcAft>
                          <a:spcPts val="0"/>
                        </a:spcAft>
                      </a:pPr>
                      <a:r>
                        <a:rPr lang="en-GB" sz="1400" b="1" dirty="0">
                          <a:effectLst/>
                          <a:latin typeface="+mn-lt"/>
                        </a:rPr>
                        <a:t>EUR </a:t>
                      </a:r>
                      <a:r>
                        <a:rPr lang="sr-Latn-ME" sz="1400" b="1" dirty="0">
                          <a:effectLst/>
                          <a:latin typeface="+mn-lt"/>
                        </a:rPr>
                        <a:t>1.902.777,01</a:t>
                      </a:r>
                      <a:endParaRPr lang="en-US" sz="1400" b="1" dirty="0">
                        <a:effectLst/>
                        <a:latin typeface="+mn-lt"/>
                        <a:ea typeface="Times New Roman" panose="02020603050405020304" pitchFamily="18" charset="0"/>
                      </a:endParaRPr>
                    </a:p>
                  </a:txBody>
                  <a:tcPr marL="68580" marR="68580" marT="0" marB="0" anchor="ctr"/>
                </a:tc>
                <a:extLst>
                  <a:ext uri="{0D108BD9-81ED-4DB2-BD59-A6C34878D82A}">
                    <a16:rowId xmlns:a16="http://schemas.microsoft.com/office/drawing/2014/main" val="10001"/>
                  </a:ext>
                </a:extLst>
              </a:tr>
              <a:tr h="591791">
                <a:tc>
                  <a:txBody>
                    <a:bodyPr/>
                    <a:lstStyle/>
                    <a:p>
                      <a:pPr marL="0" marR="0" algn="just">
                        <a:spcBef>
                          <a:spcPts val="0"/>
                        </a:spcBef>
                        <a:spcAft>
                          <a:spcPts val="0"/>
                        </a:spcAft>
                      </a:pPr>
                      <a:r>
                        <a:rPr lang="sr-Latn-ME" sz="1400" dirty="0">
                          <a:effectLst/>
                          <a:latin typeface="+mn-lt"/>
                        </a:rPr>
                        <a:t>3.</a:t>
                      </a:r>
                      <a:r>
                        <a:rPr lang="sr-Latn-ME" sz="1400" baseline="0" dirty="0">
                          <a:effectLst/>
                          <a:latin typeface="+mn-lt"/>
                        </a:rPr>
                        <a:t> </a:t>
                      </a:r>
                      <a:r>
                        <a:rPr lang="en-US" sz="1400" dirty="0">
                          <a:effectLst/>
                          <a:latin typeface="+mn-lt"/>
                        </a:rPr>
                        <a:t>Promoting employment, labour mobility and social and cultural inclusion across the border </a:t>
                      </a:r>
                      <a:endParaRPr lang="en-US" sz="1400" dirty="0">
                        <a:effectLst/>
                        <a:latin typeface="+mn-lt"/>
                        <a:ea typeface="Times New Roman" panose="02020603050405020304" pitchFamily="18" charset="0"/>
                      </a:endParaRPr>
                    </a:p>
                  </a:txBody>
                  <a:tcPr marL="68580" marR="68580" marT="0" marB="0" anchor="ctr"/>
                </a:tc>
                <a:tc>
                  <a:txBody>
                    <a:bodyPr/>
                    <a:lstStyle/>
                    <a:p>
                      <a:pPr marL="0" marR="0" algn="just">
                        <a:spcBef>
                          <a:spcPts val="0"/>
                        </a:spcBef>
                        <a:spcAft>
                          <a:spcPts val="0"/>
                        </a:spcAft>
                      </a:pPr>
                      <a:r>
                        <a:rPr lang="en-GB" sz="1400" b="1" dirty="0">
                          <a:effectLst/>
                          <a:latin typeface="+mn-lt"/>
                        </a:rPr>
                        <a:t>EUR </a:t>
                      </a:r>
                      <a:r>
                        <a:rPr lang="sr-Latn-ME" sz="1400" b="1" dirty="0">
                          <a:effectLst/>
                          <a:latin typeface="+mn-lt"/>
                        </a:rPr>
                        <a:t>906.913,23</a:t>
                      </a:r>
                      <a:endParaRPr lang="en-US" sz="1400" b="1" dirty="0">
                        <a:effectLst/>
                        <a:latin typeface="+mn-lt"/>
                        <a:ea typeface="Times New Roman" panose="02020603050405020304" pitchFamily="18" charset="0"/>
                      </a:endParaRPr>
                    </a:p>
                  </a:txBody>
                  <a:tcPr marL="68580" marR="68580" marT="0" marB="0" anchor="ctr"/>
                </a:tc>
                <a:extLst>
                  <a:ext uri="{0D108BD9-81ED-4DB2-BD59-A6C34878D82A}">
                    <a16:rowId xmlns:a16="http://schemas.microsoft.com/office/drawing/2014/main" val="10003"/>
                  </a:ext>
                </a:extLst>
              </a:tr>
              <a:tr h="593887">
                <a:tc>
                  <a:txBody>
                    <a:bodyPr/>
                    <a:lstStyle/>
                    <a:p>
                      <a:pPr marL="0" marR="0" algn="just">
                        <a:spcBef>
                          <a:spcPts val="0"/>
                        </a:spcBef>
                        <a:spcAft>
                          <a:spcPts val="0"/>
                        </a:spcAft>
                      </a:pPr>
                      <a:r>
                        <a:rPr lang="en-US" sz="1400" dirty="0">
                          <a:effectLst/>
                          <a:latin typeface="+mn-lt"/>
                          <a:ea typeface="Times New Roman" panose="02020603050405020304" pitchFamily="18" charset="0"/>
                        </a:rPr>
                        <a:t>TOTAL</a:t>
                      </a:r>
                    </a:p>
                  </a:txBody>
                  <a:tcPr marL="68580" marR="68580" marT="0" marB="0" anchor="ctr"/>
                </a:tc>
                <a:tc>
                  <a:txBody>
                    <a:bodyPr/>
                    <a:lstStyle/>
                    <a:p>
                      <a:pPr marL="0" marR="0" algn="just" defTabSz="457200" rtl="0" eaLnBrk="1" latinLnBrk="0" hangingPunct="1">
                        <a:spcBef>
                          <a:spcPts val="0"/>
                        </a:spcBef>
                        <a:spcAft>
                          <a:spcPts val="0"/>
                        </a:spcAft>
                      </a:pPr>
                      <a:r>
                        <a:rPr lang="sr-Latn-ME" sz="1400" b="1" kern="1200" dirty="0">
                          <a:solidFill>
                            <a:schemeClr val="dk1"/>
                          </a:solidFill>
                          <a:effectLst/>
                          <a:latin typeface="+mn-lt"/>
                          <a:ea typeface="+mn-ea"/>
                          <a:cs typeface="+mn-cs"/>
                        </a:rPr>
                        <a:t>EUR 2,809,690.24</a:t>
                      </a:r>
                      <a:endParaRPr lang="en-US" sz="1400" b="1" kern="1200" dirty="0">
                        <a:solidFill>
                          <a:schemeClr val="dk1"/>
                        </a:solidFill>
                        <a:effectLst/>
                        <a:latin typeface="+mn-lt"/>
                        <a:ea typeface="+mn-ea"/>
                        <a:cs typeface="+mn-cs"/>
                      </a:endParaRPr>
                    </a:p>
                  </a:txBody>
                  <a:tcPr marL="68580" marR="68580" marT="0" marB="0" anchor="ctr"/>
                </a:tc>
                <a:extLst>
                  <a:ext uri="{0D108BD9-81ED-4DB2-BD59-A6C34878D82A}">
                    <a16:rowId xmlns:a16="http://schemas.microsoft.com/office/drawing/2014/main" val="258308719"/>
                  </a:ext>
                </a:extLst>
              </a:tr>
            </a:tbl>
          </a:graphicData>
        </a:graphic>
      </p:graphicFrame>
      <p:sp>
        <p:nvSpPr>
          <p:cNvPr id="8" name="Rectangle 7"/>
          <p:cNvSpPr/>
          <p:nvPr/>
        </p:nvSpPr>
        <p:spPr>
          <a:xfrm>
            <a:off x="1049338" y="533400"/>
            <a:ext cx="7713662" cy="1938992"/>
          </a:xfrm>
          <a:prstGeom prst="rect">
            <a:avLst/>
          </a:prstGeom>
        </p:spPr>
        <p:txBody>
          <a:bodyPr wrap="square">
            <a:spAutoFit/>
          </a:bodyPr>
          <a:lstStyle/>
          <a:p>
            <a:pPr algn="ctr" eaLnBrk="0" fontAlgn="base" hangingPunct="0">
              <a:spcBef>
                <a:spcPct val="0"/>
              </a:spcBef>
              <a:spcAft>
                <a:spcPct val="0"/>
              </a:spcAft>
            </a:pPr>
            <a:r>
              <a:rPr lang="sr-Latn-ME" sz="2000" b="1" dirty="0">
                <a:solidFill>
                  <a:prstClr val="black"/>
                </a:solidFill>
                <a:latin typeface="Cambria" pitchFamily="18" charset="0"/>
                <a:ea typeface="Times New Roman" panose="02020603050405020304" pitchFamily="18" charset="0"/>
              </a:rPr>
              <a:t>Financial allocation provided by the contracting authority</a:t>
            </a:r>
          </a:p>
          <a:p>
            <a:pPr algn="ctr" eaLnBrk="0" fontAlgn="base" hangingPunct="0">
              <a:spcBef>
                <a:spcPct val="0"/>
              </a:spcBef>
              <a:spcAft>
                <a:spcPct val="0"/>
              </a:spcAft>
            </a:pPr>
            <a:endParaRPr lang="sr-Latn-ME" sz="2000" dirty="0">
              <a:solidFill>
                <a:prstClr val="black"/>
              </a:solidFill>
              <a:latin typeface="Cambria" pitchFamily="18" charset="0"/>
              <a:ea typeface="Times New Roman" panose="02020603050405020304" pitchFamily="18" charset="0"/>
            </a:endParaRPr>
          </a:p>
          <a:p>
            <a:pPr algn="ctr" eaLnBrk="0" fontAlgn="base" hangingPunct="0">
              <a:spcBef>
                <a:spcPct val="0"/>
              </a:spcBef>
              <a:spcAft>
                <a:spcPct val="0"/>
              </a:spcAft>
            </a:pPr>
            <a:endParaRPr lang="sr-Latn-ME" sz="2000" dirty="0">
              <a:solidFill>
                <a:prstClr val="black"/>
              </a:solidFill>
              <a:latin typeface="Cambria" pitchFamily="18" charset="0"/>
              <a:ea typeface="Times New Roman" panose="02020603050405020304" pitchFamily="18" charset="0"/>
            </a:endParaRPr>
          </a:p>
          <a:p>
            <a:pPr algn="ctr" eaLnBrk="0" fontAlgn="base" hangingPunct="0">
              <a:spcBef>
                <a:spcPct val="0"/>
              </a:spcBef>
              <a:spcAft>
                <a:spcPct val="0"/>
              </a:spcAft>
            </a:pPr>
            <a:endParaRPr lang="sr-Latn-ME" sz="2000" dirty="0">
              <a:solidFill>
                <a:prstClr val="black"/>
              </a:solidFill>
              <a:latin typeface="Cambria" pitchFamily="18" charset="0"/>
              <a:ea typeface="Times New Roman" panose="02020603050405020304" pitchFamily="18" charset="0"/>
            </a:endParaRPr>
          </a:p>
          <a:p>
            <a:pPr algn="ctr" eaLnBrk="0" fontAlgn="base" hangingPunct="0">
              <a:spcBef>
                <a:spcPct val="0"/>
              </a:spcBef>
              <a:spcAft>
                <a:spcPct val="0"/>
              </a:spcAft>
            </a:pPr>
            <a:endParaRPr lang="sr-Latn-ME" sz="2000" dirty="0">
              <a:solidFill>
                <a:prstClr val="black"/>
              </a:solidFill>
              <a:latin typeface="Cambria" pitchFamily="18" charset="0"/>
              <a:ea typeface="Times New Roman" panose="02020603050405020304" pitchFamily="18" charset="0"/>
            </a:endParaRPr>
          </a:p>
          <a:p>
            <a:pPr algn="ctr" eaLnBrk="0" fontAlgn="base" hangingPunct="0">
              <a:spcBef>
                <a:spcPct val="0"/>
              </a:spcBef>
              <a:spcAft>
                <a:spcPct val="0"/>
              </a:spcAft>
            </a:pPr>
            <a:r>
              <a:rPr lang="sr-Latn-ME" sz="2000" dirty="0">
                <a:solidFill>
                  <a:prstClr val="black"/>
                </a:solidFill>
                <a:latin typeface="Cambria" pitchFamily="18" charset="0"/>
                <a:ea typeface="Times New Roman" panose="02020603050405020304" pitchFamily="18" charset="0"/>
              </a:rPr>
              <a:t>Indicative EU-funded allocations by specific objective:</a:t>
            </a:r>
            <a:endParaRPr lang="en-GB" sz="2000" dirty="0">
              <a:solidFill>
                <a:prstClr val="black"/>
              </a:solidFill>
              <a:latin typeface="Cambria" pitchFamily="18" charset="0"/>
            </a:endParaRPr>
          </a:p>
        </p:txBody>
      </p:sp>
    </p:spTree>
    <p:extLst>
      <p:ext uri="{BB962C8B-B14F-4D97-AF65-F5344CB8AC3E}">
        <p14:creationId xmlns:p14="http://schemas.microsoft.com/office/powerpoint/2010/main" val="4856199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3180556" y="609600"/>
            <a:ext cx="3028950" cy="609600"/>
          </a:xfrm>
          <a:prstGeom prst="rect">
            <a:avLst/>
          </a:prstGeom>
          <a:blipFill>
            <a:blip r:embed="rId2" cstate="print"/>
            <a:stretch>
              <a:fillRect/>
            </a:stretch>
          </a:blipFill>
        </p:spPr>
        <p:txBody>
          <a:bodyPr wrap="square" lIns="0" tIns="0" rIns="0" bIns="0" rtlCol="0"/>
          <a:lstStyle/>
          <a:p>
            <a:pPr algn="ctr"/>
            <a:endParaRPr dirty="0">
              <a:solidFill>
                <a:prstClr val="black"/>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1738410761"/>
              </p:ext>
            </p:extLst>
          </p:nvPr>
        </p:nvGraphicFramePr>
        <p:xfrm>
          <a:off x="1600200" y="2209800"/>
          <a:ext cx="6799262" cy="2220172"/>
        </p:xfrm>
        <a:graphic>
          <a:graphicData uri="http://schemas.openxmlformats.org/drawingml/2006/table">
            <a:tbl>
              <a:tblPr firstRow="1" firstCol="1" bandRow="1">
                <a:tableStyleId>{5C22544A-7EE6-4342-B048-85BDC9FD1C3A}</a:tableStyleId>
              </a:tblPr>
              <a:tblGrid>
                <a:gridCol w="3765431">
                  <a:extLst>
                    <a:ext uri="{9D8B030D-6E8A-4147-A177-3AD203B41FA5}">
                      <a16:colId xmlns:a16="http://schemas.microsoft.com/office/drawing/2014/main" val="20000"/>
                    </a:ext>
                  </a:extLst>
                </a:gridCol>
                <a:gridCol w="1514876">
                  <a:extLst>
                    <a:ext uri="{9D8B030D-6E8A-4147-A177-3AD203B41FA5}">
                      <a16:colId xmlns:a16="http://schemas.microsoft.com/office/drawing/2014/main" val="20001"/>
                    </a:ext>
                  </a:extLst>
                </a:gridCol>
                <a:gridCol w="1518955">
                  <a:extLst>
                    <a:ext uri="{9D8B030D-6E8A-4147-A177-3AD203B41FA5}">
                      <a16:colId xmlns:a16="http://schemas.microsoft.com/office/drawing/2014/main" val="20002"/>
                    </a:ext>
                  </a:extLst>
                </a:gridCol>
              </a:tblGrid>
              <a:tr h="726652">
                <a:tc>
                  <a:txBody>
                    <a:bodyPr/>
                    <a:lstStyle/>
                    <a:p>
                      <a:pPr marL="0" marR="0" algn="just">
                        <a:spcBef>
                          <a:spcPts val="0"/>
                        </a:spcBef>
                        <a:spcAft>
                          <a:spcPts val="1000"/>
                        </a:spcAft>
                      </a:pPr>
                      <a:r>
                        <a:rPr lang="en-GB" sz="1400" dirty="0">
                          <a:effectLst/>
                        </a:rPr>
                        <a:t>Specific objective</a:t>
                      </a:r>
                      <a:endParaRPr lang="en-US" sz="14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l">
                        <a:spcBef>
                          <a:spcPts val="0"/>
                        </a:spcBef>
                        <a:spcAft>
                          <a:spcPts val="0"/>
                        </a:spcAft>
                      </a:pPr>
                      <a:r>
                        <a:rPr lang="en-GB" sz="1400" dirty="0">
                          <a:effectLst/>
                        </a:rPr>
                        <a:t>Minimum amount </a:t>
                      </a:r>
                      <a:endParaRPr lang="en-US" sz="1400" dirty="0">
                        <a:effectLst/>
                      </a:endParaRPr>
                    </a:p>
                    <a:p>
                      <a:pPr marL="0" marR="0" algn="l">
                        <a:spcBef>
                          <a:spcPts val="0"/>
                        </a:spcBef>
                        <a:spcAft>
                          <a:spcPts val="0"/>
                        </a:spcAft>
                      </a:pPr>
                      <a:r>
                        <a:rPr lang="en-GB" sz="1400" dirty="0">
                          <a:effectLst/>
                        </a:rPr>
                        <a:t>of EU-funded grant</a:t>
                      </a:r>
                      <a:endParaRPr lang="en-US" sz="14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l">
                        <a:spcBef>
                          <a:spcPts val="0"/>
                        </a:spcBef>
                        <a:spcAft>
                          <a:spcPts val="0"/>
                        </a:spcAft>
                      </a:pPr>
                      <a:r>
                        <a:rPr lang="en-GB" sz="1400" dirty="0">
                          <a:effectLst/>
                        </a:rPr>
                        <a:t>Maximum amount </a:t>
                      </a:r>
                      <a:endParaRPr lang="en-US" sz="1400" dirty="0">
                        <a:effectLst/>
                      </a:endParaRPr>
                    </a:p>
                    <a:p>
                      <a:pPr marL="0" marR="0" algn="l">
                        <a:spcBef>
                          <a:spcPts val="0"/>
                        </a:spcBef>
                        <a:spcAft>
                          <a:spcPts val="0"/>
                        </a:spcAft>
                      </a:pPr>
                      <a:r>
                        <a:rPr lang="en-GB" sz="1400" dirty="0">
                          <a:effectLst/>
                        </a:rPr>
                        <a:t>of EU-funded grant</a:t>
                      </a:r>
                      <a:endParaRPr lang="en-US" sz="14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726652">
                <a:tc>
                  <a:txBody>
                    <a:bodyPr/>
                    <a:lstStyle/>
                    <a:p>
                      <a:pPr marL="0" marR="0" algn="just">
                        <a:spcBef>
                          <a:spcPts val="0"/>
                        </a:spcBef>
                        <a:spcAft>
                          <a:spcPts val="0"/>
                        </a:spcAft>
                      </a:pPr>
                      <a:r>
                        <a:rPr lang="en-GB" sz="1400" dirty="0">
                          <a:effectLst/>
                        </a:rPr>
                        <a:t>1</a:t>
                      </a:r>
                      <a:r>
                        <a:rPr lang="sr-Latn-ME" sz="1400" dirty="0">
                          <a:effectLst/>
                        </a:rPr>
                        <a:t>.</a:t>
                      </a:r>
                      <a:r>
                        <a:rPr lang="sr-Latn-ME" sz="1400" baseline="0" dirty="0">
                          <a:effectLst/>
                        </a:rPr>
                        <a:t> </a:t>
                      </a:r>
                      <a:r>
                        <a:rPr lang="en-GB" sz="1400" dirty="0">
                          <a:effectLst/>
                        </a:rPr>
                        <a:t>The competitiveness of the tourism sector is enhanced by the economic valorisation of the cultural and natural heritage </a:t>
                      </a:r>
                      <a:endParaRPr lang="en-US" sz="14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just">
                        <a:spcBef>
                          <a:spcPts val="0"/>
                        </a:spcBef>
                        <a:spcAft>
                          <a:spcPts val="0"/>
                        </a:spcAft>
                      </a:pPr>
                      <a:r>
                        <a:rPr lang="en-GB" sz="1400" dirty="0">
                          <a:effectLst/>
                        </a:rPr>
                        <a:t>EUR </a:t>
                      </a:r>
                      <a:r>
                        <a:rPr lang="en-US" sz="1400" dirty="0">
                          <a:effectLst/>
                        </a:rPr>
                        <a:t>3</a:t>
                      </a:r>
                      <a:r>
                        <a:rPr lang="sr-Latn-ME" sz="1400" dirty="0">
                          <a:effectLst/>
                        </a:rPr>
                        <a:t>0</a:t>
                      </a:r>
                      <a:r>
                        <a:rPr lang="en-GB" sz="1400" dirty="0">
                          <a:effectLst/>
                        </a:rPr>
                        <a:t>0</a:t>
                      </a:r>
                      <a:r>
                        <a:rPr lang="sr-Latn-ME" sz="1400" dirty="0">
                          <a:effectLst/>
                        </a:rPr>
                        <a:t>,</a:t>
                      </a:r>
                      <a:r>
                        <a:rPr lang="en-GB" sz="1400" dirty="0">
                          <a:effectLst/>
                        </a:rPr>
                        <a:t>000</a:t>
                      </a:r>
                      <a:r>
                        <a:rPr lang="sr-Latn-ME" sz="1400" dirty="0">
                          <a:effectLst/>
                        </a:rPr>
                        <a:t>.</a:t>
                      </a:r>
                      <a:r>
                        <a:rPr lang="en-GB" sz="1400" dirty="0">
                          <a:effectLst/>
                        </a:rPr>
                        <a:t>00</a:t>
                      </a:r>
                      <a:endParaRPr lang="en-US" sz="14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just">
                        <a:spcBef>
                          <a:spcPts val="0"/>
                        </a:spcBef>
                        <a:spcAft>
                          <a:spcPts val="0"/>
                        </a:spcAft>
                      </a:pPr>
                      <a:r>
                        <a:rPr lang="en-GB" sz="1400" dirty="0">
                          <a:effectLst/>
                        </a:rPr>
                        <a:t>EUR </a:t>
                      </a:r>
                      <a:r>
                        <a:rPr lang="en-US" sz="1400" dirty="0">
                          <a:effectLst/>
                        </a:rPr>
                        <a:t>9</a:t>
                      </a:r>
                      <a:r>
                        <a:rPr lang="sr-Latn-ME" sz="1400" dirty="0">
                          <a:effectLst/>
                        </a:rPr>
                        <a:t>00,</a:t>
                      </a:r>
                      <a:r>
                        <a:rPr lang="en-GB" sz="1400" dirty="0">
                          <a:effectLst/>
                        </a:rPr>
                        <a:t>000</a:t>
                      </a:r>
                      <a:r>
                        <a:rPr lang="sr-Latn-ME" sz="1400" dirty="0">
                          <a:effectLst/>
                        </a:rPr>
                        <a:t>.</a:t>
                      </a:r>
                      <a:r>
                        <a:rPr lang="en-GB" sz="1400" dirty="0">
                          <a:effectLst/>
                        </a:rPr>
                        <a:t>00</a:t>
                      </a:r>
                      <a:endParaRPr lang="en-US" sz="1400" dirty="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10001"/>
                  </a:ext>
                </a:extLst>
              </a:tr>
              <a:tr h="640080">
                <a:tc>
                  <a:txBody>
                    <a:bodyPr/>
                    <a:lstStyle/>
                    <a:p>
                      <a:pPr marL="0" marR="0" algn="just">
                        <a:spcBef>
                          <a:spcPts val="0"/>
                        </a:spcBef>
                        <a:spcAft>
                          <a:spcPts val="0"/>
                        </a:spcAft>
                      </a:pPr>
                      <a:r>
                        <a:rPr lang="sr-Latn-ME" sz="1400" dirty="0">
                          <a:effectLst/>
                        </a:rPr>
                        <a:t>3.</a:t>
                      </a:r>
                      <a:r>
                        <a:rPr lang="sr-Latn-ME" sz="1400" baseline="0" dirty="0">
                          <a:effectLst/>
                        </a:rPr>
                        <a:t> </a:t>
                      </a:r>
                      <a:r>
                        <a:rPr lang="en-US" sz="1400" dirty="0">
                          <a:effectLst/>
                          <a:latin typeface="+mn-lt"/>
                        </a:rPr>
                        <a:t>Employability and social inclusion is fostered</a:t>
                      </a:r>
                      <a:endParaRPr lang="en-US" sz="14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just">
                        <a:spcBef>
                          <a:spcPts val="0"/>
                        </a:spcBef>
                        <a:spcAft>
                          <a:spcPts val="0"/>
                        </a:spcAft>
                      </a:pPr>
                      <a:r>
                        <a:rPr lang="en-GB" sz="1400" dirty="0">
                          <a:effectLst/>
                        </a:rPr>
                        <a:t>EUR 300</a:t>
                      </a:r>
                      <a:r>
                        <a:rPr lang="sr-Latn-ME" sz="1400" dirty="0">
                          <a:effectLst/>
                        </a:rPr>
                        <a:t>,</a:t>
                      </a:r>
                      <a:r>
                        <a:rPr lang="en-GB" sz="1400" dirty="0">
                          <a:effectLst/>
                        </a:rPr>
                        <a:t>000</a:t>
                      </a:r>
                      <a:r>
                        <a:rPr lang="sr-Latn-ME" sz="1400" dirty="0">
                          <a:effectLst/>
                        </a:rPr>
                        <a:t>.</a:t>
                      </a:r>
                      <a:r>
                        <a:rPr lang="en-GB" sz="1400" dirty="0">
                          <a:effectLst/>
                        </a:rPr>
                        <a:t>00 </a:t>
                      </a:r>
                      <a:endParaRPr lang="en-US" sz="14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just">
                        <a:spcBef>
                          <a:spcPts val="0"/>
                        </a:spcBef>
                        <a:spcAft>
                          <a:spcPts val="0"/>
                        </a:spcAft>
                      </a:pPr>
                      <a:r>
                        <a:rPr lang="en-GB" sz="1400" dirty="0">
                          <a:effectLst/>
                        </a:rPr>
                        <a:t>EUR 450</a:t>
                      </a:r>
                      <a:r>
                        <a:rPr lang="sr-Latn-ME" sz="1400" dirty="0">
                          <a:effectLst/>
                        </a:rPr>
                        <a:t>,</a:t>
                      </a:r>
                      <a:r>
                        <a:rPr lang="en-GB" sz="1400" dirty="0">
                          <a:effectLst/>
                        </a:rPr>
                        <a:t>000</a:t>
                      </a:r>
                      <a:r>
                        <a:rPr lang="sr-Latn-ME" sz="1400" dirty="0">
                          <a:effectLst/>
                        </a:rPr>
                        <a:t>.</a:t>
                      </a:r>
                      <a:r>
                        <a:rPr lang="en-GB" sz="1400" dirty="0">
                          <a:effectLst/>
                        </a:rPr>
                        <a:t>00 </a:t>
                      </a:r>
                      <a:endParaRPr lang="en-US" sz="1400" dirty="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10003"/>
                  </a:ext>
                </a:extLst>
              </a:tr>
            </a:tbl>
          </a:graphicData>
        </a:graphic>
      </p:graphicFrame>
      <p:sp>
        <p:nvSpPr>
          <p:cNvPr id="8" name="Rectangle 7"/>
          <p:cNvSpPr/>
          <p:nvPr/>
        </p:nvSpPr>
        <p:spPr>
          <a:xfrm>
            <a:off x="1295400" y="1447800"/>
            <a:ext cx="6799262" cy="5201424"/>
          </a:xfrm>
          <a:prstGeom prst="rect">
            <a:avLst/>
          </a:prstGeom>
        </p:spPr>
        <p:txBody>
          <a:bodyPr wrap="square">
            <a:spAutoFit/>
          </a:bodyPr>
          <a:lstStyle/>
          <a:p>
            <a:pPr marL="714375" indent="-285750" algn="just" eaLnBrk="0" fontAlgn="base" hangingPunct="0">
              <a:spcBef>
                <a:spcPct val="0"/>
              </a:spcBef>
              <a:spcAft>
                <a:spcPct val="0"/>
              </a:spcAft>
              <a:buFont typeface="Arial" panose="020B0604020202020204" pitchFamily="34" charset="0"/>
              <a:buChar char="•"/>
            </a:pPr>
            <a:r>
              <a:rPr lang="en-GB" sz="1600" dirty="0">
                <a:solidFill>
                  <a:prstClr val="black"/>
                </a:solidFill>
                <a:latin typeface="Cambria" pitchFamily="18" charset="0"/>
              </a:rPr>
              <a:t>Any grant requested under this call for proposals must fall between the following minimum and maximum amounts: </a:t>
            </a:r>
            <a:endParaRPr lang="sr-Latn-ME" sz="2000" dirty="0">
              <a:solidFill>
                <a:prstClr val="black"/>
              </a:solidFill>
              <a:latin typeface="Cambria" pitchFamily="18" charset="0"/>
            </a:endParaRPr>
          </a:p>
          <a:p>
            <a:pPr algn="ctr" eaLnBrk="0" fontAlgn="base" hangingPunct="0">
              <a:spcBef>
                <a:spcPct val="0"/>
              </a:spcBef>
              <a:spcAft>
                <a:spcPct val="0"/>
              </a:spcAft>
            </a:pPr>
            <a:endParaRPr lang="sr-Latn-ME" sz="2000" dirty="0">
              <a:solidFill>
                <a:prstClr val="black"/>
              </a:solidFill>
              <a:latin typeface="Cambria" pitchFamily="18" charset="0"/>
            </a:endParaRPr>
          </a:p>
          <a:p>
            <a:pPr algn="ctr" eaLnBrk="0" fontAlgn="base" hangingPunct="0">
              <a:spcBef>
                <a:spcPct val="0"/>
              </a:spcBef>
              <a:spcAft>
                <a:spcPct val="0"/>
              </a:spcAft>
            </a:pPr>
            <a:endParaRPr lang="sr-Latn-ME" sz="2000" dirty="0">
              <a:solidFill>
                <a:prstClr val="black"/>
              </a:solidFill>
              <a:latin typeface="Cambria" pitchFamily="18" charset="0"/>
            </a:endParaRPr>
          </a:p>
          <a:p>
            <a:pPr algn="ctr" eaLnBrk="0" fontAlgn="base" hangingPunct="0">
              <a:spcBef>
                <a:spcPct val="0"/>
              </a:spcBef>
              <a:spcAft>
                <a:spcPct val="0"/>
              </a:spcAft>
            </a:pPr>
            <a:endParaRPr lang="sr-Latn-ME" sz="2000" dirty="0">
              <a:solidFill>
                <a:prstClr val="black"/>
              </a:solidFill>
              <a:latin typeface="Cambria" pitchFamily="18" charset="0"/>
            </a:endParaRPr>
          </a:p>
          <a:p>
            <a:pPr algn="ctr" eaLnBrk="0" fontAlgn="base" hangingPunct="0">
              <a:spcBef>
                <a:spcPct val="0"/>
              </a:spcBef>
              <a:spcAft>
                <a:spcPct val="0"/>
              </a:spcAft>
            </a:pPr>
            <a:endParaRPr lang="sr-Latn-ME" sz="2000" dirty="0">
              <a:solidFill>
                <a:prstClr val="black"/>
              </a:solidFill>
              <a:latin typeface="Cambria" pitchFamily="18" charset="0"/>
            </a:endParaRPr>
          </a:p>
          <a:p>
            <a:pPr algn="ctr" eaLnBrk="0" fontAlgn="base" hangingPunct="0">
              <a:spcBef>
                <a:spcPct val="0"/>
              </a:spcBef>
              <a:spcAft>
                <a:spcPct val="0"/>
              </a:spcAft>
            </a:pPr>
            <a:endParaRPr lang="sr-Latn-ME" sz="2000" dirty="0">
              <a:solidFill>
                <a:prstClr val="black"/>
              </a:solidFill>
              <a:latin typeface="Cambria" pitchFamily="18" charset="0"/>
            </a:endParaRPr>
          </a:p>
          <a:p>
            <a:pPr algn="ctr" eaLnBrk="0" fontAlgn="base" hangingPunct="0">
              <a:spcBef>
                <a:spcPct val="0"/>
              </a:spcBef>
              <a:spcAft>
                <a:spcPct val="0"/>
              </a:spcAft>
            </a:pPr>
            <a:endParaRPr lang="sr-Latn-ME" sz="2000" dirty="0">
              <a:solidFill>
                <a:prstClr val="black"/>
              </a:solidFill>
              <a:latin typeface="Cambria" pitchFamily="18" charset="0"/>
            </a:endParaRPr>
          </a:p>
          <a:p>
            <a:pPr algn="ctr" eaLnBrk="0" fontAlgn="base" hangingPunct="0">
              <a:spcBef>
                <a:spcPct val="0"/>
              </a:spcBef>
              <a:spcAft>
                <a:spcPct val="0"/>
              </a:spcAft>
            </a:pPr>
            <a:endParaRPr lang="sr-Latn-ME" sz="2000" dirty="0">
              <a:solidFill>
                <a:prstClr val="black"/>
              </a:solidFill>
              <a:latin typeface="Cambria" pitchFamily="18" charset="0"/>
            </a:endParaRPr>
          </a:p>
          <a:p>
            <a:pPr algn="ctr" eaLnBrk="0" fontAlgn="base" hangingPunct="0">
              <a:spcBef>
                <a:spcPct val="0"/>
              </a:spcBef>
              <a:spcAft>
                <a:spcPct val="0"/>
              </a:spcAft>
            </a:pPr>
            <a:endParaRPr lang="sr-Latn-ME" sz="2000" dirty="0">
              <a:solidFill>
                <a:prstClr val="black"/>
              </a:solidFill>
              <a:latin typeface="Cambria" pitchFamily="18" charset="0"/>
            </a:endParaRPr>
          </a:p>
          <a:p>
            <a:pPr algn="ctr" eaLnBrk="0" fontAlgn="base" hangingPunct="0">
              <a:spcBef>
                <a:spcPct val="0"/>
              </a:spcBef>
              <a:spcAft>
                <a:spcPct val="0"/>
              </a:spcAft>
            </a:pPr>
            <a:endParaRPr lang="sr-Latn-ME" sz="2000" dirty="0">
              <a:solidFill>
                <a:prstClr val="black"/>
              </a:solidFill>
              <a:latin typeface="Cambria" pitchFamily="18" charset="0"/>
            </a:endParaRPr>
          </a:p>
          <a:p>
            <a:pPr marL="714375" indent="-285750" algn="just" eaLnBrk="0" fontAlgn="base" hangingPunct="0">
              <a:spcBef>
                <a:spcPct val="0"/>
              </a:spcBef>
              <a:spcAft>
                <a:spcPct val="0"/>
              </a:spcAft>
            </a:pPr>
            <a:r>
              <a:rPr lang="en-GB" sz="1600" dirty="0">
                <a:solidFill>
                  <a:prstClr val="black"/>
                </a:solidFill>
                <a:latin typeface="Cambria" pitchFamily="18" charset="0"/>
              </a:rPr>
              <a:t>       Any grant requested under this call for proposals must fall between the following minimum and maximum percentages of total eligible costs of the action:</a:t>
            </a:r>
            <a:endParaRPr lang="sr-Latn-ME" sz="1600" dirty="0">
              <a:solidFill>
                <a:prstClr val="black"/>
              </a:solidFill>
              <a:latin typeface="Cambria" pitchFamily="18" charset="0"/>
            </a:endParaRPr>
          </a:p>
          <a:p>
            <a:pPr marL="714375" indent="-285750" algn="just" eaLnBrk="0" fontAlgn="base" hangingPunct="0">
              <a:spcBef>
                <a:spcPct val="0"/>
              </a:spcBef>
              <a:spcAft>
                <a:spcPct val="0"/>
              </a:spcAft>
              <a:buFont typeface="Arial" panose="020B0604020202020204" pitchFamily="34" charset="0"/>
              <a:buChar char="•"/>
            </a:pPr>
            <a:r>
              <a:rPr lang="en-GB" sz="1600" dirty="0">
                <a:solidFill>
                  <a:prstClr val="black"/>
                </a:solidFill>
                <a:latin typeface="Cambria" pitchFamily="18" charset="0"/>
              </a:rPr>
              <a:t>Minimum percentage: 50% of the total eligible costs of the action</a:t>
            </a:r>
            <a:r>
              <a:rPr lang="sr-Latn-ME" sz="1600" dirty="0">
                <a:solidFill>
                  <a:prstClr val="black"/>
                </a:solidFill>
                <a:latin typeface="Cambria" pitchFamily="18" charset="0"/>
              </a:rPr>
              <a:t>;</a:t>
            </a:r>
          </a:p>
          <a:p>
            <a:pPr marL="714375" indent="-285750" algn="just" eaLnBrk="0" fontAlgn="base" hangingPunct="0">
              <a:spcBef>
                <a:spcPct val="0"/>
              </a:spcBef>
              <a:spcAft>
                <a:spcPct val="0"/>
              </a:spcAft>
              <a:buFont typeface="Arial" panose="020B0604020202020204" pitchFamily="34" charset="0"/>
              <a:buChar char="•"/>
            </a:pPr>
            <a:r>
              <a:rPr lang="en-GB" sz="1600" dirty="0">
                <a:solidFill>
                  <a:prstClr val="black"/>
                </a:solidFill>
                <a:latin typeface="Cambria" pitchFamily="18" charset="0"/>
              </a:rPr>
              <a:t>Maximum percentage: 85% of the total eligible costs of the action</a:t>
            </a:r>
            <a:r>
              <a:rPr lang="sr-Latn-ME" sz="1600" dirty="0">
                <a:solidFill>
                  <a:prstClr val="black"/>
                </a:solidFill>
                <a:latin typeface="Cambria" pitchFamily="18" charset="0"/>
              </a:rPr>
              <a:t>.</a:t>
            </a:r>
            <a:endParaRPr lang="en-GB" sz="1600" dirty="0">
              <a:solidFill>
                <a:prstClr val="black"/>
              </a:solidFill>
              <a:latin typeface="Cambria" pitchFamily="18" charset="0"/>
            </a:endParaRPr>
          </a:p>
          <a:p>
            <a:pPr algn="just" eaLnBrk="0" fontAlgn="base" hangingPunct="0">
              <a:spcBef>
                <a:spcPct val="0"/>
              </a:spcBef>
              <a:spcAft>
                <a:spcPct val="0"/>
              </a:spcAft>
            </a:pPr>
            <a:endParaRPr lang="sr-Latn-ME" sz="2000" dirty="0">
              <a:solidFill>
                <a:prstClr val="black"/>
              </a:solidFill>
              <a:latin typeface="Cambria" pitchFamily="18" charset="0"/>
            </a:endParaRPr>
          </a:p>
          <a:p>
            <a:pPr algn="ctr" eaLnBrk="0" fontAlgn="base" hangingPunct="0">
              <a:spcBef>
                <a:spcPct val="0"/>
              </a:spcBef>
              <a:spcAft>
                <a:spcPct val="0"/>
              </a:spcAft>
            </a:pPr>
            <a:endParaRPr lang="en-GB" sz="2000" dirty="0">
              <a:solidFill>
                <a:prstClr val="black"/>
              </a:solidFill>
              <a:latin typeface="Cambria" pitchFamily="18" charset="0"/>
            </a:endParaRPr>
          </a:p>
        </p:txBody>
      </p:sp>
    </p:spTree>
    <p:extLst>
      <p:ext uri="{BB962C8B-B14F-4D97-AF65-F5344CB8AC3E}">
        <p14:creationId xmlns:p14="http://schemas.microsoft.com/office/powerpoint/2010/main" val="950683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1524000" y="620050"/>
            <a:ext cx="6705600" cy="619125"/>
          </a:xfrm>
          <a:prstGeom prst="rect">
            <a:avLst/>
          </a:prstGeom>
          <a:blipFill>
            <a:blip r:embed="rId2" cstate="print"/>
            <a:stretch>
              <a:fillRect/>
            </a:stretch>
          </a:blipFill>
        </p:spPr>
        <p:txBody>
          <a:bodyPr wrap="square" lIns="0" tIns="0" rIns="0" bIns="0" rtlCol="0"/>
          <a:lstStyle/>
          <a:p>
            <a:endParaRPr dirty="0"/>
          </a:p>
        </p:txBody>
      </p:sp>
      <p:sp>
        <p:nvSpPr>
          <p:cNvPr id="5" name="Rectangle 1"/>
          <p:cNvSpPr>
            <a:spLocks noChangeArrowheads="1"/>
          </p:cNvSpPr>
          <p:nvPr/>
        </p:nvSpPr>
        <p:spPr bwMode="auto">
          <a:xfrm>
            <a:off x="1176338" y="345916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435252054"/>
              </p:ext>
            </p:extLst>
          </p:nvPr>
        </p:nvGraphicFramePr>
        <p:xfrm>
          <a:off x="1194833" y="3276600"/>
          <a:ext cx="6799262" cy="1981200"/>
        </p:xfrm>
        <a:graphic>
          <a:graphicData uri="http://schemas.openxmlformats.org/drawingml/2006/table">
            <a:tbl>
              <a:tblPr firstRow="1" firstCol="1" bandRow="1">
                <a:tableStyleId>{5C22544A-7EE6-4342-B048-85BDC9FD1C3A}</a:tableStyleId>
              </a:tblPr>
              <a:tblGrid>
                <a:gridCol w="3765431">
                  <a:extLst>
                    <a:ext uri="{9D8B030D-6E8A-4147-A177-3AD203B41FA5}">
                      <a16:colId xmlns:a16="http://schemas.microsoft.com/office/drawing/2014/main" val="20000"/>
                    </a:ext>
                  </a:extLst>
                </a:gridCol>
                <a:gridCol w="1514876">
                  <a:extLst>
                    <a:ext uri="{9D8B030D-6E8A-4147-A177-3AD203B41FA5}">
                      <a16:colId xmlns:a16="http://schemas.microsoft.com/office/drawing/2014/main" val="20001"/>
                    </a:ext>
                  </a:extLst>
                </a:gridCol>
                <a:gridCol w="1518955">
                  <a:extLst>
                    <a:ext uri="{9D8B030D-6E8A-4147-A177-3AD203B41FA5}">
                      <a16:colId xmlns:a16="http://schemas.microsoft.com/office/drawing/2014/main" val="20002"/>
                    </a:ext>
                  </a:extLst>
                </a:gridCol>
              </a:tblGrid>
              <a:tr h="726652">
                <a:tc>
                  <a:txBody>
                    <a:bodyPr/>
                    <a:lstStyle/>
                    <a:p>
                      <a:pPr marL="0" marR="0" algn="just">
                        <a:spcBef>
                          <a:spcPts val="0"/>
                        </a:spcBef>
                        <a:spcAft>
                          <a:spcPts val="1000"/>
                        </a:spcAft>
                      </a:pPr>
                      <a:r>
                        <a:rPr lang="en-GB" sz="1400" dirty="0">
                          <a:effectLst/>
                        </a:rPr>
                        <a:t>Specific objective</a:t>
                      </a:r>
                      <a:endParaRPr lang="en-US" sz="14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l">
                        <a:spcBef>
                          <a:spcPts val="0"/>
                        </a:spcBef>
                        <a:spcAft>
                          <a:spcPts val="0"/>
                        </a:spcAft>
                      </a:pPr>
                      <a:r>
                        <a:rPr lang="sr-Latn-ME" sz="1400" dirty="0">
                          <a:effectLst/>
                        </a:rPr>
                        <a:t>Minimum number of months</a:t>
                      </a:r>
                      <a:endParaRPr lang="en-US" sz="14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l">
                        <a:spcBef>
                          <a:spcPts val="0"/>
                        </a:spcBef>
                        <a:spcAft>
                          <a:spcPts val="0"/>
                        </a:spcAft>
                      </a:pPr>
                      <a:r>
                        <a:rPr lang="sr-Latn-ME" sz="1400" dirty="0">
                          <a:effectLst/>
                        </a:rPr>
                        <a:t>Maximum number of months</a:t>
                      </a:r>
                      <a:endParaRPr lang="en-US" sz="14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726652">
                <a:tc>
                  <a:txBody>
                    <a:bodyPr/>
                    <a:lstStyle/>
                    <a:p>
                      <a:pPr marL="0" marR="0" algn="just">
                        <a:spcBef>
                          <a:spcPts val="0"/>
                        </a:spcBef>
                        <a:spcAft>
                          <a:spcPts val="0"/>
                        </a:spcAft>
                      </a:pPr>
                      <a:r>
                        <a:rPr lang="en-GB" sz="1400" dirty="0">
                          <a:effectLst/>
                        </a:rPr>
                        <a:t>1</a:t>
                      </a:r>
                      <a:r>
                        <a:rPr lang="sr-Latn-ME" sz="1400" dirty="0">
                          <a:effectLst/>
                        </a:rPr>
                        <a:t>.</a:t>
                      </a:r>
                      <a:r>
                        <a:rPr lang="sr-Latn-ME" sz="1400" baseline="0" dirty="0">
                          <a:effectLst/>
                        </a:rPr>
                        <a:t> </a:t>
                      </a:r>
                      <a:r>
                        <a:rPr lang="en-GB" sz="1400" dirty="0">
                          <a:effectLst/>
                        </a:rPr>
                        <a:t>The competitiveness of the tourism sector is enhanced by the economic valorisation of the cultural and natural heritage </a:t>
                      </a:r>
                      <a:endParaRPr lang="en-US" sz="14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sr-Latn-ME" sz="1400" dirty="0">
                          <a:effectLst/>
                        </a:rPr>
                        <a:t>18</a:t>
                      </a:r>
                      <a:endParaRPr lang="en-US" sz="14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sr-Latn-ME" sz="1400" dirty="0">
                          <a:effectLst/>
                        </a:rPr>
                        <a:t>3</a:t>
                      </a:r>
                      <a:r>
                        <a:rPr lang="en-US" sz="1400" dirty="0">
                          <a:effectLst/>
                        </a:rPr>
                        <a:t>6</a:t>
                      </a:r>
                      <a:endParaRPr lang="en-US" sz="1400" dirty="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10001"/>
                  </a:ext>
                </a:extLst>
              </a:tr>
              <a:tr h="527896">
                <a:tc>
                  <a:txBody>
                    <a:bodyPr/>
                    <a:lstStyle/>
                    <a:p>
                      <a:pPr marL="0" marR="0" algn="just">
                        <a:spcBef>
                          <a:spcPts val="0"/>
                        </a:spcBef>
                        <a:spcAft>
                          <a:spcPts val="0"/>
                        </a:spcAft>
                      </a:pPr>
                      <a:r>
                        <a:rPr lang="sr-Latn-ME" sz="1400" dirty="0">
                          <a:effectLst/>
                        </a:rPr>
                        <a:t>3.</a:t>
                      </a:r>
                      <a:r>
                        <a:rPr lang="sr-Latn-ME" sz="1400" baseline="0" dirty="0">
                          <a:effectLst/>
                        </a:rPr>
                        <a:t> </a:t>
                      </a:r>
                      <a:r>
                        <a:rPr lang="en-GB" sz="1400" dirty="0">
                          <a:effectLst/>
                        </a:rPr>
                        <a:t>Employability and social inclusion is fostered </a:t>
                      </a:r>
                      <a:endParaRPr lang="en-US" sz="14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sr-Latn-ME" sz="1400" dirty="0">
                          <a:effectLst/>
                        </a:rPr>
                        <a:t>18</a:t>
                      </a:r>
                      <a:endParaRPr lang="en-US" sz="14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sr-Latn-ME" sz="1400" dirty="0">
                          <a:effectLst/>
                        </a:rPr>
                        <a:t>24</a:t>
                      </a:r>
                      <a:endParaRPr lang="en-US" sz="1400" dirty="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10003"/>
                  </a:ext>
                </a:extLst>
              </a:tr>
            </a:tbl>
          </a:graphicData>
        </a:graphic>
      </p:graphicFrame>
      <p:sp>
        <p:nvSpPr>
          <p:cNvPr id="2" name="Rectangle 1"/>
          <p:cNvSpPr/>
          <p:nvPr/>
        </p:nvSpPr>
        <p:spPr>
          <a:xfrm>
            <a:off x="1394064" y="1759177"/>
            <a:ext cx="6400800" cy="923330"/>
          </a:xfrm>
          <a:prstGeom prst="rect">
            <a:avLst/>
          </a:prstGeom>
        </p:spPr>
        <p:txBody>
          <a:bodyPr wrap="square">
            <a:spAutoFit/>
          </a:bodyPr>
          <a:lstStyle/>
          <a:p>
            <a:r>
              <a:rPr lang="en-GB" dirty="0">
                <a:latin typeface="Cambria" panose="02040503050406030204" pitchFamily="18" charset="0"/>
                <a:ea typeface="Cambria" panose="02040503050406030204" pitchFamily="18" charset="0"/>
              </a:rPr>
              <a:t>The initial planned duration of an action or operation </a:t>
            </a:r>
            <a:r>
              <a:rPr lang="sr-Latn-ME" dirty="0">
                <a:latin typeface="Cambria" panose="02040503050406030204" pitchFamily="18" charset="0"/>
                <a:ea typeface="Cambria" panose="02040503050406030204" pitchFamily="18" charset="0"/>
              </a:rPr>
              <a:t>shall</a:t>
            </a:r>
            <a:r>
              <a:rPr lang="en-GB" dirty="0">
                <a:latin typeface="Cambria" panose="02040503050406030204" pitchFamily="18" charset="0"/>
                <a:ea typeface="Cambria" panose="02040503050406030204" pitchFamily="18" charset="0"/>
              </a:rPr>
              <a:t> meet the following requirements depending on the programme’s specific objective addressed by the application</a:t>
            </a:r>
            <a:r>
              <a:rPr lang="sr-Latn-ME" dirty="0">
                <a:latin typeface="Cambria" panose="02040503050406030204" pitchFamily="18" charset="0"/>
                <a:ea typeface="Cambria" panose="02040503050406030204" pitchFamily="18" charset="0"/>
              </a:rPr>
              <a:t>:</a:t>
            </a:r>
            <a:endParaRPr lang="en-GB"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7933060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800" b="1" dirty="0">
                <a:latin typeface="Cambria" pitchFamily="18" charset="0"/>
              </a:rPr>
              <a:t>Location/</a:t>
            </a:r>
            <a:r>
              <a:rPr lang="en-US" sz="2800" b="1" dirty="0" err="1">
                <a:latin typeface="Cambria" pitchFamily="18" charset="0"/>
              </a:rPr>
              <a:t>Programme</a:t>
            </a:r>
            <a:r>
              <a:rPr lang="en-US" sz="2800" b="1" dirty="0">
                <a:latin typeface="Cambria" pitchFamily="18" charset="0"/>
              </a:rPr>
              <a:t> area</a:t>
            </a:r>
          </a:p>
        </p:txBody>
      </p:sp>
      <p:sp>
        <p:nvSpPr>
          <p:cNvPr id="2" name="Content Placeholder 1"/>
          <p:cNvSpPr>
            <a:spLocks noGrp="1"/>
          </p:cNvSpPr>
          <p:nvPr>
            <p:ph idx="1"/>
          </p:nvPr>
        </p:nvSpPr>
        <p:spPr>
          <a:xfrm>
            <a:off x="838200" y="2119257"/>
            <a:ext cx="7315200" cy="3603812"/>
          </a:xfrm>
        </p:spPr>
        <p:txBody>
          <a:bodyPr>
            <a:normAutofit fontScale="92500" lnSpcReduction="20000"/>
          </a:bodyPr>
          <a:lstStyle/>
          <a:p>
            <a:pPr lvl="1" algn="just"/>
            <a:r>
              <a:rPr lang="en-US" sz="2000" dirty="0">
                <a:latin typeface="Cambria" panose="02040503050406030204" pitchFamily="18" charset="0"/>
                <a:ea typeface="Cambria" panose="02040503050406030204" pitchFamily="18" charset="0"/>
              </a:rPr>
              <a:t>The </a:t>
            </a:r>
            <a:r>
              <a:rPr lang="en-US" sz="2000" dirty="0" err="1">
                <a:latin typeface="Cambria" panose="02040503050406030204" pitchFamily="18" charset="0"/>
                <a:ea typeface="Cambria" panose="02040503050406030204" pitchFamily="18" charset="0"/>
              </a:rPr>
              <a:t>Programme</a:t>
            </a:r>
            <a:r>
              <a:rPr lang="en-US" sz="2000" dirty="0">
                <a:latin typeface="Cambria" panose="02040503050406030204" pitchFamily="18" charset="0"/>
                <a:ea typeface="Cambria" panose="02040503050406030204" pitchFamily="18" charset="0"/>
              </a:rPr>
              <a:t> area in Montenegro covers the following Municipalities: </a:t>
            </a:r>
            <a:endParaRPr lang="sr-Latn-ME" sz="2000" dirty="0">
              <a:latin typeface="Cambria" panose="02040503050406030204" pitchFamily="18" charset="0"/>
              <a:ea typeface="Cambria" panose="02040503050406030204" pitchFamily="18" charset="0"/>
            </a:endParaRPr>
          </a:p>
          <a:p>
            <a:pPr lvl="2" algn="just"/>
            <a:r>
              <a:rPr lang="en-GB" sz="1800" dirty="0" err="1">
                <a:latin typeface="Cambria" panose="02040503050406030204" pitchFamily="18" charset="0"/>
                <a:ea typeface="Cambria" panose="02040503050406030204" pitchFamily="18" charset="0"/>
              </a:rPr>
              <a:t>Andrijevica</a:t>
            </a:r>
            <a:r>
              <a:rPr lang="sr-Latn-ME" sz="1800" dirty="0">
                <a:latin typeface="Cambria" panose="02040503050406030204" pitchFamily="18" charset="0"/>
                <a:ea typeface="Cambria" panose="02040503050406030204" pitchFamily="18" charset="0"/>
              </a:rPr>
              <a:t>, </a:t>
            </a:r>
            <a:r>
              <a:rPr lang="en-GB" sz="1800" dirty="0" err="1">
                <a:latin typeface="Cambria" panose="02040503050406030204" pitchFamily="18" charset="0"/>
                <a:ea typeface="Cambria" panose="02040503050406030204" pitchFamily="18" charset="0"/>
              </a:rPr>
              <a:t>Berane</a:t>
            </a:r>
            <a:r>
              <a:rPr lang="sr-Latn-ME" sz="1800" dirty="0">
                <a:latin typeface="Cambria" panose="02040503050406030204" pitchFamily="18" charset="0"/>
                <a:ea typeface="Cambria" panose="02040503050406030204" pitchFamily="18" charset="0"/>
              </a:rPr>
              <a:t>, </a:t>
            </a:r>
            <a:r>
              <a:rPr lang="en-GB" sz="1800" dirty="0" err="1">
                <a:latin typeface="Cambria" panose="02040503050406030204" pitchFamily="18" charset="0"/>
                <a:ea typeface="Cambria" panose="02040503050406030204" pitchFamily="18" charset="0"/>
              </a:rPr>
              <a:t>Plav</a:t>
            </a:r>
            <a:r>
              <a:rPr lang="sr-Latn-ME" sz="1800" dirty="0">
                <a:latin typeface="Cambria" panose="02040503050406030204" pitchFamily="18" charset="0"/>
                <a:ea typeface="Cambria" panose="02040503050406030204" pitchFamily="18" charset="0"/>
              </a:rPr>
              <a:t>, </a:t>
            </a:r>
            <a:r>
              <a:rPr lang="en-GB" sz="1800" dirty="0" err="1">
                <a:latin typeface="Cambria" panose="02040503050406030204" pitchFamily="18" charset="0"/>
                <a:ea typeface="Cambria" panose="02040503050406030204" pitchFamily="18" charset="0"/>
              </a:rPr>
              <a:t>Gusinje</a:t>
            </a:r>
            <a:r>
              <a:rPr lang="sr-Latn-ME" sz="1800" dirty="0">
                <a:latin typeface="Cambria" panose="02040503050406030204" pitchFamily="18" charset="0"/>
                <a:ea typeface="Cambria" panose="02040503050406030204" pitchFamily="18" charset="0"/>
              </a:rPr>
              <a:t>, </a:t>
            </a:r>
            <a:r>
              <a:rPr lang="en-GB" sz="1800" dirty="0" err="1">
                <a:latin typeface="Cambria" panose="02040503050406030204" pitchFamily="18" charset="0"/>
                <a:ea typeface="Cambria" panose="02040503050406030204" pitchFamily="18" charset="0"/>
              </a:rPr>
              <a:t>Petnjica</a:t>
            </a:r>
            <a:r>
              <a:rPr lang="sr-Latn-ME" sz="1800" dirty="0">
                <a:latin typeface="Cambria" panose="02040503050406030204" pitchFamily="18" charset="0"/>
                <a:ea typeface="Cambria" panose="02040503050406030204" pitchFamily="18" charset="0"/>
              </a:rPr>
              <a:t>, </a:t>
            </a:r>
            <a:r>
              <a:rPr lang="en-GB" sz="1800" dirty="0" err="1">
                <a:latin typeface="Cambria" panose="02040503050406030204" pitchFamily="18" charset="0"/>
                <a:ea typeface="Cambria" panose="02040503050406030204" pitchFamily="18" charset="0"/>
              </a:rPr>
              <a:t>Rožaje</a:t>
            </a:r>
            <a:r>
              <a:rPr lang="sr-Latn-ME" sz="1800" dirty="0">
                <a:latin typeface="Cambria" panose="02040503050406030204" pitchFamily="18" charset="0"/>
                <a:ea typeface="Cambria" panose="02040503050406030204" pitchFamily="18" charset="0"/>
              </a:rPr>
              <a:t>, </a:t>
            </a:r>
            <a:r>
              <a:rPr lang="en-GB" sz="1800" dirty="0">
                <a:latin typeface="Cambria" panose="02040503050406030204" pitchFamily="18" charset="0"/>
                <a:ea typeface="Cambria" panose="02040503050406030204" pitchFamily="18" charset="0"/>
              </a:rPr>
              <a:t>Podgorica</a:t>
            </a:r>
            <a:r>
              <a:rPr lang="sr-Latn-ME" sz="1800" dirty="0">
                <a:latin typeface="Cambria" panose="02040503050406030204" pitchFamily="18" charset="0"/>
                <a:ea typeface="Cambria" panose="02040503050406030204" pitchFamily="18" charset="0"/>
              </a:rPr>
              <a:t>, </a:t>
            </a:r>
            <a:r>
              <a:rPr lang="en-GB" sz="1800" dirty="0">
                <a:latin typeface="Cambria" panose="02040503050406030204" pitchFamily="18" charset="0"/>
                <a:ea typeface="Cambria" panose="02040503050406030204" pitchFamily="18" charset="0"/>
              </a:rPr>
              <a:t>Tuzi</a:t>
            </a:r>
            <a:r>
              <a:rPr lang="sr-Latn-ME" sz="1800" dirty="0">
                <a:latin typeface="Cambria" panose="02040503050406030204" pitchFamily="18" charset="0"/>
                <a:ea typeface="Cambria" panose="02040503050406030204" pitchFamily="18" charset="0"/>
              </a:rPr>
              <a:t>,</a:t>
            </a:r>
            <a:r>
              <a:rPr lang="en-US" sz="1800" dirty="0">
                <a:latin typeface="Cambria" panose="02040503050406030204" pitchFamily="18" charset="0"/>
                <a:ea typeface="Cambria" panose="02040503050406030204" pitchFamily="18" charset="0"/>
              </a:rPr>
              <a:t> Zeta,</a:t>
            </a:r>
            <a:r>
              <a:rPr lang="sr-Latn-ME" sz="1800" dirty="0">
                <a:latin typeface="Cambria" panose="02040503050406030204" pitchFamily="18" charset="0"/>
                <a:ea typeface="Cambria" panose="02040503050406030204" pitchFamily="18" charset="0"/>
              </a:rPr>
              <a:t> </a:t>
            </a:r>
            <a:r>
              <a:rPr lang="en-GB" sz="1800" dirty="0">
                <a:latin typeface="Cambria" panose="02040503050406030204" pitchFamily="18" charset="0"/>
                <a:ea typeface="Cambria" panose="02040503050406030204" pitchFamily="18" charset="0"/>
              </a:rPr>
              <a:t>Cetinje</a:t>
            </a:r>
            <a:r>
              <a:rPr lang="sr-Latn-ME" sz="1800" dirty="0">
                <a:latin typeface="Cambria" panose="02040503050406030204" pitchFamily="18" charset="0"/>
                <a:ea typeface="Cambria" panose="02040503050406030204" pitchFamily="18" charset="0"/>
              </a:rPr>
              <a:t>, </a:t>
            </a:r>
            <a:r>
              <a:rPr lang="en-GB" sz="1800" dirty="0" err="1">
                <a:latin typeface="Cambria" panose="02040503050406030204" pitchFamily="18" charset="0"/>
                <a:ea typeface="Cambria" panose="02040503050406030204" pitchFamily="18" charset="0"/>
              </a:rPr>
              <a:t>Danilovgrad</a:t>
            </a:r>
            <a:r>
              <a:rPr lang="sr-Latn-ME" sz="1800" dirty="0">
                <a:latin typeface="Cambria" panose="02040503050406030204" pitchFamily="18" charset="0"/>
                <a:ea typeface="Cambria" panose="02040503050406030204" pitchFamily="18" charset="0"/>
              </a:rPr>
              <a:t>, </a:t>
            </a:r>
            <a:r>
              <a:rPr lang="en-GB" sz="1800" dirty="0" err="1">
                <a:latin typeface="Cambria" panose="02040503050406030204" pitchFamily="18" charset="0"/>
                <a:ea typeface="Cambria" panose="02040503050406030204" pitchFamily="18" charset="0"/>
              </a:rPr>
              <a:t>Budva</a:t>
            </a:r>
            <a:r>
              <a:rPr lang="sr-Latn-ME" sz="1800" dirty="0">
                <a:latin typeface="Cambria" panose="02040503050406030204" pitchFamily="18" charset="0"/>
                <a:ea typeface="Cambria" panose="02040503050406030204" pitchFamily="18" charset="0"/>
              </a:rPr>
              <a:t>, </a:t>
            </a:r>
            <a:r>
              <a:rPr lang="en-GB" sz="1800" dirty="0">
                <a:latin typeface="Cambria" panose="02040503050406030204" pitchFamily="18" charset="0"/>
                <a:ea typeface="Cambria" panose="02040503050406030204" pitchFamily="18" charset="0"/>
              </a:rPr>
              <a:t>Bar and </a:t>
            </a:r>
            <a:r>
              <a:rPr lang="en-GB" sz="1800" dirty="0" err="1">
                <a:latin typeface="Cambria" panose="02040503050406030204" pitchFamily="18" charset="0"/>
                <a:ea typeface="Cambria" panose="02040503050406030204" pitchFamily="18" charset="0"/>
              </a:rPr>
              <a:t>Ulcinj</a:t>
            </a:r>
            <a:r>
              <a:rPr lang="sr-Latn-ME" sz="1800" dirty="0">
                <a:latin typeface="Cambria" panose="02040503050406030204" pitchFamily="18" charset="0"/>
                <a:ea typeface="Cambria" panose="02040503050406030204" pitchFamily="18" charset="0"/>
              </a:rPr>
              <a:t>.</a:t>
            </a:r>
          </a:p>
          <a:p>
            <a:pPr marL="342900" lvl="1" indent="0" algn="just">
              <a:buNone/>
            </a:pPr>
            <a:endParaRPr lang="sr-Latn-ME" sz="2000" dirty="0">
              <a:latin typeface="Cambria" panose="02040503050406030204" pitchFamily="18" charset="0"/>
              <a:ea typeface="Cambria" panose="02040503050406030204" pitchFamily="18" charset="0"/>
            </a:endParaRPr>
          </a:p>
          <a:p>
            <a:pPr lvl="1" algn="just"/>
            <a:r>
              <a:rPr lang="en-US" sz="2000" dirty="0">
                <a:latin typeface="Cambria" pitchFamily="18" charset="0"/>
              </a:rPr>
              <a:t>The </a:t>
            </a:r>
            <a:r>
              <a:rPr lang="en-US" sz="2000" dirty="0" err="1">
                <a:latin typeface="Cambria" pitchFamily="18" charset="0"/>
              </a:rPr>
              <a:t>Programme</a:t>
            </a:r>
            <a:r>
              <a:rPr lang="en-US" sz="2000" dirty="0">
                <a:latin typeface="Cambria" pitchFamily="18" charset="0"/>
              </a:rPr>
              <a:t> area in </a:t>
            </a:r>
            <a:r>
              <a:rPr lang="sr-Latn-ME" sz="2000" dirty="0">
                <a:latin typeface="Cambria" pitchFamily="18" charset="0"/>
              </a:rPr>
              <a:t>Albania</a:t>
            </a:r>
            <a:r>
              <a:rPr lang="en-US" sz="2000" dirty="0">
                <a:latin typeface="Cambria" pitchFamily="18" charset="0"/>
              </a:rPr>
              <a:t> includes</a:t>
            </a:r>
            <a:r>
              <a:rPr lang="sr-Latn-ME" sz="2000" dirty="0">
                <a:latin typeface="Cambria" pitchFamily="18" charset="0"/>
              </a:rPr>
              <a:t>:</a:t>
            </a:r>
          </a:p>
          <a:p>
            <a:pPr lvl="2" algn="just"/>
            <a:r>
              <a:rPr lang="sr-Latn-ME" sz="1800" dirty="0">
                <a:latin typeface="Cambria" pitchFamily="18" charset="0"/>
              </a:rPr>
              <a:t>The </a:t>
            </a:r>
            <a:r>
              <a:rPr lang="en-US" sz="1800" dirty="0">
                <a:latin typeface="Cambria" pitchFamily="18" charset="0"/>
              </a:rPr>
              <a:t>Region of </a:t>
            </a:r>
            <a:r>
              <a:rPr lang="en-US" sz="1800" dirty="0" err="1">
                <a:latin typeface="Cambria" pitchFamily="18" charset="0"/>
              </a:rPr>
              <a:t>Shkodra</a:t>
            </a:r>
            <a:r>
              <a:rPr lang="sr-Latn-ME" sz="1800" dirty="0">
                <a:latin typeface="Cambria" pitchFamily="18" charset="0"/>
              </a:rPr>
              <a:t>,</a:t>
            </a:r>
            <a:r>
              <a:rPr lang="en-US" sz="1800" dirty="0">
                <a:latin typeface="Cambria" pitchFamily="18" charset="0"/>
              </a:rPr>
              <a:t> including the following municipalities: </a:t>
            </a:r>
            <a:r>
              <a:rPr lang="en-US" sz="1800" dirty="0" err="1">
                <a:latin typeface="Cambria" pitchFamily="18" charset="0"/>
              </a:rPr>
              <a:t>Malesi</a:t>
            </a:r>
            <a:r>
              <a:rPr lang="en-US" sz="1800" dirty="0">
                <a:latin typeface="Cambria" pitchFamily="18" charset="0"/>
              </a:rPr>
              <a:t> e </a:t>
            </a:r>
            <a:r>
              <a:rPr lang="en-US" sz="1800" dirty="0" err="1">
                <a:latin typeface="Cambria" pitchFamily="18" charset="0"/>
              </a:rPr>
              <a:t>Madhe</a:t>
            </a:r>
            <a:r>
              <a:rPr lang="en-US" sz="1800" dirty="0">
                <a:latin typeface="Cambria" pitchFamily="18" charset="0"/>
              </a:rPr>
              <a:t>, Shkoder, </a:t>
            </a:r>
            <a:r>
              <a:rPr lang="en-US" sz="1800" dirty="0" err="1">
                <a:latin typeface="Cambria" pitchFamily="18" charset="0"/>
              </a:rPr>
              <a:t>Vau</a:t>
            </a:r>
            <a:r>
              <a:rPr lang="en-US" sz="1800" dirty="0">
                <a:latin typeface="Cambria" pitchFamily="18" charset="0"/>
              </a:rPr>
              <a:t> </a:t>
            </a:r>
            <a:r>
              <a:rPr lang="en-US" sz="1800" dirty="0" err="1">
                <a:latin typeface="Cambria" pitchFamily="18" charset="0"/>
              </a:rPr>
              <a:t>i</a:t>
            </a:r>
            <a:r>
              <a:rPr lang="en-US" sz="1800" dirty="0">
                <a:latin typeface="Cambria" pitchFamily="18" charset="0"/>
              </a:rPr>
              <a:t> </a:t>
            </a:r>
            <a:r>
              <a:rPr lang="en-US" sz="1800" dirty="0" err="1">
                <a:latin typeface="Cambria" pitchFamily="18" charset="0"/>
              </a:rPr>
              <a:t>Dejes</a:t>
            </a:r>
            <a:r>
              <a:rPr lang="en-US" sz="1800" dirty="0">
                <a:latin typeface="Cambria" pitchFamily="18" charset="0"/>
              </a:rPr>
              <a:t>, Puke, </a:t>
            </a:r>
            <a:r>
              <a:rPr lang="en-US" sz="1800" dirty="0" err="1">
                <a:latin typeface="Cambria" pitchFamily="18" charset="0"/>
              </a:rPr>
              <a:t>Fushe</a:t>
            </a:r>
            <a:r>
              <a:rPr lang="en-US" sz="1800" dirty="0">
                <a:latin typeface="Cambria" pitchFamily="18" charset="0"/>
              </a:rPr>
              <a:t> </a:t>
            </a:r>
            <a:r>
              <a:rPr lang="en-US" sz="1800" dirty="0" err="1">
                <a:latin typeface="Cambria" pitchFamily="18" charset="0"/>
              </a:rPr>
              <a:t>Arres</a:t>
            </a:r>
            <a:r>
              <a:rPr lang="en-US" sz="1800" dirty="0">
                <a:latin typeface="Cambria" pitchFamily="18" charset="0"/>
              </a:rPr>
              <a:t>;</a:t>
            </a:r>
            <a:r>
              <a:rPr lang="sr-Latn-ME" sz="1800" dirty="0">
                <a:latin typeface="Cambria" pitchFamily="18" charset="0"/>
              </a:rPr>
              <a:t> </a:t>
            </a:r>
          </a:p>
          <a:p>
            <a:pPr lvl="2" algn="just"/>
            <a:r>
              <a:rPr lang="en-US" sz="1800" dirty="0">
                <a:latin typeface="Cambria" pitchFamily="18" charset="0"/>
              </a:rPr>
              <a:t>Region of </a:t>
            </a:r>
            <a:r>
              <a:rPr lang="en-US" sz="1800" dirty="0" err="1">
                <a:latin typeface="Cambria" pitchFamily="18" charset="0"/>
              </a:rPr>
              <a:t>Lezha</a:t>
            </a:r>
            <a:r>
              <a:rPr lang="sr-Latn-ME" sz="1800" dirty="0">
                <a:latin typeface="Cambria" pitchFamily="18" charset="0"/>
              </a:rPr>
              <a:t>,</a:t>
            </a:r>
            <a:r>
              <a:rPr lang="en-US" sz="1800" dirty="0">
                <a:latin typeface="Cambria" pitchFamily="18" charset="0"/>
              </a:rPr>
              <a:t> including the following municipalities: </a:t>
            </a:r>
            <a:r>
              <a:rPr lang="en-US" sz="1800" dirty="0" err="1">
                <a:latin typeface="Cambria" pitchFamily="18" charset="0"/>
              </a:rPr>
              <a:t>Lezha</a:t>
            </a:r>
            <a:r>
              <a:rPr lang="en-US" sz="1800" dirty="0">
                <a:latin typeface="Cambria" pitchFamily="18" charset="0"/>
              </a:rPr>
              <a:t>, </a:t>
            </a:r>
            <a:r>
              <a:rPr lang="en-US" sz="1800" dirty="0" err="1">
                <a:latin typeface="Cambria" pitchFamily="18" charset="0"/>
              </a:rPr>
              <a:t>Mirdite</a:t>
            </a:r>
            <a:r>
              <a:rPr lang="en-US" sz="1800" dirty="0">
                <a:latin typeface="Cambria" pitchFamily="18" charset="0"/>
              </a:rPr>
              <a:t>, </a:t>
            </a:r>
            <a:r>
              <a:rPr lang="en-US" sz="1800" dirty="0" err="1">
                <a:latin typeface="Cambria" pitchFamily="18" charset="0"/>
              </a:rPr>
              <a:t>Kurbin</a:t>
            </a:r>
            <a:r>
              <a:rPr lang="sr-Latn-ME" sz="1800" dirty="0">
                <a:latin typeface="Cambria" pitchFamily="18" charset="0"/>
              </a:rPr>
              <a:t>;</a:t>
            </a:r>
          </a:p>
          <a:p>
            <a:pPr lvl="2" algn="just"/>
            <a:r>
              <a:rPr lang="en-US" sz="1800" dirty="0">
                <a:latin typeface="Cambria" pitchFamily="18" charset="0"/>
              </a:rPr>
              <a:t>Municipality of </a:t>
            </a:r>
            <a:r>
              <a:rPr lang="en-US" sz="1800" dirty="0" err="1">
                <a:latin typeface="Cambria" pitchFamily="18" charset="0"/>
              </a:rPr>
              <a:t>Tropoja</a:t>
            </a:r>
            <a:r>
              <a:rPr lang="en-US" sz="1800" dirty="0">
                <a:latin typeface="Cambria" pitchFamily="18" charset="0"/>
              </a:rPr>
              <a:t>.</a:t>
            </a:r>
          </a:p>
          <a:p>
            <a:endParaRPr lang="en-US" dirty="0"/>
          </a:p>
        </p:txBody>
      </p:sp>
    </p:spTree>
    <p:extLst>
      <p:ext uri="{BB962C8B-B14F-4D97-AF65-F5344CB8AC3E}">
        <p14:creationId xmlns:p14="http://schemas.microsoft.com/office/powerpoint/2010/main" val="2824881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914400" y="1481709"/>
            <a:ext cx="8001000" cy="2769989"/>
          </a:xfrm>
          <a:prstGeom prst="rect">
            <a:avLst/>
          </a:prstGeom>
        </p:spPr>
        <p:txBody>
          <a:bodyPr vert="horz" wrap="square" lIns="0" tIns="0" rIns="0" bIns="0" rtlCol="0">
            <a:spAutoFit/>
          </a:bodyPr>
          <a:lstStyle/>
          <a:p>
            <a:pPr marL="355600" indent="-342900" algn="just">
              <a:buFont typeface="Wingdings" panose="05000000000000000000" pitchFamily="2" charset="2"/>
              <a:buChar char="Ø"/>
              <a:tabLst>
                <a:tab pos="260350" algn="l"/>
              </a:tabLst>
            </a:pPr>
            <a:r>
              <a:rPr lang="en-US" sz="2000" spc="-5" dirty="0">
                <a:solidFill>
                  <a:prstClr val="black"/>
                </a:solidFill>
                <a:latin typeface="Cambria" pitchFamily="18" charset="0"/>
                <a:cs typeface="Lucida Sans Unicode"/>
              </a:rPr>
              <a:t>The applicant must act with at least one co-applicant as specified in the Guidelines for grant applicants.</a:t>
            </a:r>
          </a:p>
          <a:p>
            <a:pPr marL="12700" algn="just">
              <a:tabLst>
                <a:tab pos="260350" algn="l"/>
              </a:tabLst>
            </a:pPr>
            <a:endParaRPr lang="en-US" sz="2000" spc="-5" dirty="0">
              <a:solidFill>
                <a:prstClr val="black"/>
              </a:solidFill>
              <a:latin typeface="Cambria" pitchFamily="18" charset="0"/>
              <a:cs typeface="Lucida Sans Unicode"/>
            </a:endParaRPr>
          </a:p>
          <a:p>
            <a:pPr marL="355600" indent="-342900" algn="just">
              <a:buFont typeface="Wingdings" panose="05000000000000000000" pitchFamily="2" charset="2"/>
              <a:buChar char="Ø"/>
              <a:tabLst>
                <a:tab pos="260350" algn="l"/>
              </a:tabLst>
            </a:pPr>
            <a:r>
              <a:rPr lang="en-US" sz="2000" spc="-5" dirty="0">
                <a:solidFill>
                  <a:prstClr val="black"/>
                </a:solidFill>
                <a:latin typeface="Cambria" pitchFamily="18" charset="0"/>
                <a:cs typeface="Lucida Sans Unicode"/>
              </a:rPr>
              <a:t>If the applicant is established in Montenegro, at least one co-applicant must be established in </a:t>
            </a:r>
            <a:r>
              <a:rPr lang="sr-Latn-ME" sz="2000" spc="-5" dirty="0">
                <a:solidFill>
                  <a:prstClr val="black"/>
                </a:solidFill>
                <a:latin typeface="Cambria" pitchFamily="18" charset="0"/>
                <a:cs typeface="Lucida Sans Unicode"/>
              </a:rPr>
              <a:t>Albania</a:t>
            </a:r>
            <a:r>
              <a:rPr lang="en-US" sz="2000" spc="-5" dirty="0">
                <a:solidFill>
                  <a:prstClr val="black"/>
                </a:solidFill>
                <a:latin typeface="Cambria" pitchFamily="18" charset="0"/>
                <a:cs typeface="Lucida Sans Unicode"/>
              </a:rPr>
              <a:t>, and vice versa.</a:t>
            </a:r>
          </a:p>
          <a:p>
            <a:pPr marL="12700" algn="just">
              <a:tabLst>
                <a:tab pos="260350" algn="l"/>
              </a:tabLst>
            </a:pPr>
            <a:r>
              <a:rPr lang="en-US" sz="2000" spc="-5" dirty="0">
                <a:solidFill>
                  <a:prstClr val="black"/>
                </a:solidFill>
                <a:latin typeface="Cambria" pitchFamily="18" charset="0"/>
                <a:cs typeface="Lucida Sans Unicode"/>
              </a:rPr>
              <a:t> </a:t>
            </a:r>
          </a:p>
          <a:p>
            <a:pPr marL="355600" indent="-342900" algn="just">
              <a:buFont typeface="Wingdings" panose="05000000000000000000" pitchFamily="2" charset="2"/>
              <a:buChar char="Ø"/>
              <a:tabLst>
                <a:tab pos="260350" algn="l"/>
              </a:tabLst>
            </a:pPr>
            <a:r>
              <a:rPr lang="en-US" sz="2000" spc="-5" dirty="0">
                <a:latin typeface="Cambria" pitchFamily="18" charset="0"/>
                <a:cs typeface="Lucida Sans Unicode"/>
              </a:rPr>
              <a:t>The maximum number of co-applicants and affiliated entities that could be involved in the action is 4. This means that an application cannot have more than 5 entities involved in total. </a:t>
            </a:r>
            <a:endParaRPr sz="2000" dirty="0">
              <a:latin typeface="Cambria" pitchFamily="18" charset="0"/>
              <a:cs typeface="Times New Roman"/>
            </a:endParaRPr>
          </a:p>
        </p:txBody>
      </p:sp>
      <p:sp>
        <p:nvSpPr>
          <p:cNvPr id="3" name="object 3"/>
          <p:cNvSpPr/>
          <p:nvPr/>
        </p:nvSpPr>
        <p:spPr>
          <a:xfrm>
            <a:off x="2343150" y="495300"/>
            <a:ext cx="4572000" cy="619125"/>
          </a:xfrm>
          <a:prstGeom prst="rect">
            <a:avLst/>
          </a:prstGeom>
          <a:blipFill>
            <a:blip r:embed="rId2" cstate="print"/>
            <a:stretch>
              <a:fillRect/>
            </a:stretch>
          </a:blipFill>
        </p:spPr>
        <p:txBody>
          <a:bodyPr wrap="square" lIns="0" tIns="0" rIns="0" bIns="0" rtlCol="0"/>
          <a:lstStyle/>
          <a:p>
            <a:endParaRPr dirty="0">
              <a:solidFill>
                <a:prstClr val="black"/>
              </a:solidFill>
            </a:endParaRPr>
          </a:p>
        </p:txBody>
      </p:sp>
    </p:spTree>
    <p:extLst>
      <p:ext uri="{BB962C8B-B14F-4D97-AF65-F5344CB8AC3E}">
        <p14:creationId xmlns:p14="http://schemas.microsoft.com/office/powerpoint/2010/main" val="24818421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Parallax">
  <a:themeElements>
    <a:clrScheme name="Parallax">
      <a:dk1>
        <a:sysClr val="windowText" lastClr="000000"/>
      </a:dk1>
      <a:lt1>
        <a:sysClr val="window" lastClr="FFFFFF"/>
      </a:lt1>
      <a:dk2>
        <a:srgbClr val="212121"/>
      </a:dk2>
      <a:lt2>
        <a:srgbClr val="EBEBEB"/>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Facet</Template>
  <TotalTime>2494</TotalTime>
  <Words>3271</Words>
  <Application>Microsoft Office PowerPoint</Application>
  <PresentationFormat>On-screen Show (4:3)</PresentationFormat>
  <Paragraphs>404</Paragraphs>
  <Slides>30</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30</vt:i4>
      </vt:variant>
    </vt:vector>
  </HeadingPairs>
  <TitlesOfParts>
    <vt:vector size="41" baseType="lpstr">
      <vt:lpstr>SimSun</vt:lpstr>
      <vt:lpstr>Arial</vt:lpstr>
      <vt:lpstr>Book Antiqua</vt:lpstr>
      <vt:lpstr>Calibri</vt:lpstr>
      <vt:lpstr>Cambria</vt:lpstr>
      <vt:lpstr>Corbel</vt:lpstr>
      <vt:lpstr>Lucida Sans Unicode</vt:lpstr>
      <vt:lpstr>Symbol</vt:lpstr>
      <vt:lpstr>Times New Roman</vt:lpstr>
      <vt:lpstr>Wingdings</vt:lpstr>
      <vt:lpstr>1_Parallax</vt:lpstr>
      <vt:lpstr>                  MINISTRY OF FINANCE DIRECTORATE FOR FINANCE AND CONTRACTING OF THE EU ASSISTANCE FUNDS  Cross-Border Cooperation Programme Montenegro-Albania 2014-2020 under the Instrument of Pre-Accession Assistance (IPA II)  4th Call for Proposals  INFORMATION SESSION </vt:lpstr>
      <vt:lpstr> 4th Call for Proposals - Cross-Border Cooperation Programme Montenegro-Albania for the years 2019 and 2020 </vt:lpstr>
      <vt:lpstr>THE ACTORS</vt:lpstr>
      <vt:lpstr>Objectives and priority issues of the Call for Proposals</vt:lpstr>
      <vt:lpstr>PowerPoint Presentation</vt:lpstr>
      <vt:lpstr>PowerPoint Presentation</vt:lpstr>
      <vt:lpstr>PowerPoint Presentation</vt:lpstr>
      <vt:lpstr>Location/Programme area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BASIC INFORMATION RULES APPLICABLE UNDER OPEN CALL FOR PROPOSALS</vt:lpstr>
      <vt:lpstr>BASIC INFORMATION SUBMISSION OF THE APPLICATIONS</vt:lpstr>
      <vt:lpstr>BASIC INFORMATION SUBMISSION OF THE APPLICATION</vt:lpstr>
      <vt:lpstr>BASIC INFORMATION APPLICATION FORMS</vt:lpstr>
      <vt:lpstr>EVALUATION AND SELECTION OF APPLICATIONS</vt:lpstr>
      <vt:lpstr>STEP I:  Opening &amp; administrative checks and Concept Note evaluation </vt:lpstr>
      <vt:lpstr>STEP II: Evaluation of the Full Application  </vt:lpstr>
      <vt:lpstr>ADDITIONAL INFORMATION</vt:lpstr>
      <vt:lpstr>Additional information</vt:lpstr>
      <vt:lpstr>LIST OF ANNEXES</vt:lpstr>
      <vt:lpstr>CBC Montenegro-Albania</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aleksandar.markovic</dc:creator>
  <cp:lastModifiedBy>Diana Kovacevic</cp:lastModifiedBy>
  <cp:revision>368</cp:revision>
  <cp:lastPrinted>2023-03-24T09:57:06Z</cp:lastPrinted>
  <dcterms:created xsi:type="dcterms:W3CDTF">2019-02-14T13:59:54Z</dcterms:created>
  <dcterms:modified xsi:type="dcterms:W3CDTF">2023-04-13T06:16:36Z</dcterms:modified>
</cp:coreProperties>
</file>