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97" r:id="rId2"/>
    <p:sldId id="296" r:id="rId3"/>
    <p:sldId id="298" r:id="rId4"/>
    <p:sldId id="299" r:id="rId5"/>
    <p:sldId id="300" r:id="rId6"/>
    <p:sldId id="301" r:id="rId7"/>
    <p:sldId id="302" r:id="rId8"/>
    <p:sldId id="303" r:id="rId9"/>
    <p:sldId id="317" r:id="rId10"/>
    <p:sldId id="319" r:id="rId11"/>
    <p:sldId id="304" r:id="rId12"/>
    <p:sldId id="305" r:id="rId13"/>
    <p:sldId id="307" r:id="rId14"/>
    <p:sldId id="308" r:id="rId15"/>
    <p:sldId id="318" r:id="rId16"/>
    <p:sldId id="320" r:id="rId17"/>
    <p:sldId id="309" r:id="rId18"/>
    <p:sldId id="310" r:id="rId19"/>
    <p:sldId id="311" r:id="rId20"/>
    <p:sldId id="312" r:id="rId21"/>
    <p:sldId id="313" r:id="rId22"/>
    <p:sldId id="314" r:id="rId23"/>
    <p:sldId id="316" r:id="rId24"/>
    <p:sldId id="315" r:id="rId2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ana.jovanovic" initials="z" lastIdx="3" clrIdx="0"/>
  <p:cmAuthor id="1" name="Sladjana Pesic" initials="SP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F88DD83-FA67-4764-9396-B8530E724AA9}" type="datetimeFigureOut">
              <a:rPr lang="en-US" smtClean="0"/>
              <a:pPr/>
              <a:t>3/24/2023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67311A6-6457-453B-AB13-258F55CBB6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851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311A6-6457-453B-AB13-258F55CBB6F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229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311A6-6457-453B-AB13-258F55CBB6F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465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7311A6-6457-453B-AB13-258F55CBB6F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6342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7311A6-6457-453B-AB13-258F55CBB6F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0305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D5BB13E-C723-4273-BA99-ED04BABBF9B7}" type="datetimeFigureOut">
              <a:rPr lang="en-US" smtClean="0"/>
              <a:pPr/>
              <a:t>3/24/2023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3/24/2023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3/24/2023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3/24/2023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3/24/2023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3/24/2023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3/24/2023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3/24/2023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B13E-C723-4273-BA99-ED04BABBF9B7}" type="datetimeFigureOut">
              <a:rPr lang="en-US" smtClean="0"/>
              <a:pPr/>
              <a:t>3/24/2023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9D5BB13E-C723-4273-BA99-ED04BABBF9B7}" type="datetimeFigureOut">
              <a:rPr lang="en-US" smtClean="0"/>
              <a:pPr/>
              <a:t>3/24/2023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D5BB13E-C723-4273-BA99-ED04BABBF9B7}" type="datetimeFigureOut">
              <a:rPr lang="en-US" smtClean="0"/>
              <a:pPr/>
              <a:t>3/24/2023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D5BB13E-C723-4273-BA99-ED04BABBF9B7}" type="datetimeFigureOut">
              <a:rPr lang="en-US" smtClean="0"/>
              <a:pPr/>
              <a:t>3/24/2023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3AC1CE6-DE38-4A2A-8B9E-D9AE2CBE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57658"/>
            <a:ext cx="7772400" cy="1752599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ln w="3175" cmpd="sng"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Ministry of Finance</a:t>
            </a:r>
            <a:br>
              <a:rPr lang="en-US" sz="2400" dirty="0">
                <a:ln w="3175" cmpd="sng"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</a:br>
            <a:r>
              <a:rPr lang="en-US" sz="2400" dirty="0">
                <a:ln w="3175" cmpd="sng"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Directorate for Finance and Contracting of the EU </a:t>
            </a:r>
            <a:r>
              <a:rPr lang="sr-Latn-ME" sz="2400" dirty="0">
                <a:ln w="3175" cmpd="sng"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A</a:t>
            </a:r>
            <a:r>
              <a:rPr lang="en-US" sz="2400" dirty="0" err="1">
                <a:ln w="3175" cmpd="sng"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ssistance</a:t>
            </a:r>
            <a:r>
              <a:rPr lang="en-US" sz="2400" dirty="0">
                <a:ln w="3175" cmpd="sng"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 </a:t>
            </a:r>
            <a:r>
              <a:rPr lang="sr-Latn-ME" sz="2400" dirty="0">
                <a:ln w="3175" cmpd="sng"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F</a:t>
            </a:r>
            <a:r>
              <a:rPr lang="en-US" sz="2400" dirty="0" err="1">
                <a:ln w="3175" cmpd="sng"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unds</a:t>
            </a:r>
            <a:endParaRPr lang="en-US" sz="2400" dirty="0">
              <a:ln w="3175" cmpd="sng">
                <a:noFill/>
              </a:ln>
              <a:solidFill>
                <a:schemeClr val="tx1"/>
              </a:solidFill>
              <a:effectLst/>
              <a:latin typeface="Cambr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819401"/>
            <a:ext cx="7772400" cy="1219200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en-US" sz="8600" b="1" dirty="0"/>
              <a:t>Cross-Border Cooperation Programme </a:t>
            </a:r>
          </a:p>
          <a:p>
            <a:pPr algn="ctr"/>
            <a:r>
              <a:rPr lang="en-US" sz="8600" b="1" dirty="0"/>
              <a:t>Montenegro-</a:t>
            </a:r>
            <a:r>
              <a:rPr lang="sr-Latn-ME" sz="8600" b="1" dirty="0"/>
              <a:t>Albania </a:t>
            </a:r>
            <a:r>
              <a:rPr lang="en-GB" sz="8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2014-2020 </a:t>
            </a:r>
            <a:r>
              <a:rPr lang="en-GB" sz="8800" b="1" dirty="0"/>
              <a:t>under the Instrument of Pre-</a:t>
            </a:r>
            <a:r>
              <a:rPr lang="en-US" sz="8800" b="1" dirty="0"/>
              <a:t>Accession Assistance (IPA II)</a:t>
            </a:r>
            <a:endParaRPr lang="en-GB" sz="8800" b="1" dirty="0"/>
          </a:p>
          <a:p>
            <a:pPr algn="ctr"/>
            <a:endParaRPr lang="en-US" sz="8600" b="1" dirty="0"/>
          </a:p>
          <a:p>
            <a:pPr algn="ctr"/>
            <a:r>
              <a:rPr lang="sr-Latn-ME" sz="8600" b="1" dirty="0"/>
              <a:t>4</a:t>
            </a:r>
            <a:r>
              <a:rPr lang="sr-Latn-ME" sz="8600" b="1" baseline="30000" dirty="0"/>
              <a:t>th</a:t>
            </a:r>
            <a:r>
              <a:rPr lang="en-US" sz="8600" b="1" dirty="0"/>
              <a:t> Call for Proposals</a:t>
            </a:r>
          </a:p>
          <a:p>
            <a:pPr algn="ctr"/>
            <a:endParaRPr lang="en-US" sz="8600" b="1" dirty="0"/>
          </a:p>
          <a:p>
            <a:pPr algn="ctr"/>
            <a:r>
              <a:rPr lang="en-US" sz="8600" b="1" dirty="0"/>
              <a:t>Information session</a:t>
            </a:r>
            <a:endParaRPr lang="sr-Latn-ME" sz="8600" b="1" dirty="0"/>
          </a:p>
          <a:p>
            <a:pPr algn="ctr"/>
            <a:endParaRPr lang="sr-Latn-ME" sz="8600" b="1" dirty="0"/>
          </a:p>
          <a:p>
            <a:pPr algn="ctr"/>
            <a:endParaRPr lang="sr-Latn-ME" sz="8600" b="1" dirty="0"/>
          </a:p>
          <a:p>
            <a:pPr marR="0" lvl="0" algn="ctr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r>
              <a:rPr lang="en-US" sz="5200" dirty="0">
                <a:solidFill>
                  <a:prstClr val="black"/>
                </a:solidFill>
                <a:latin typeface="Cambria" pitchFamily="18" charset="0"/>
              </a:rPr>
              <a:t>29</a:t>
            </a:r>
            <a:r>
              <a:rPr lang="en-GB" sz="5200" baseline="30000" dirty="0" err="1">
                <a:solidFill>
                  <a:prstClr val="black"/>
                </a:solidFill>
                <a:latin typeface="Cambria" pitchFamily="18" charset="0"/>
              </a:rPr>
              <a:t>th</a:t>
            </a:r>
            <a:r>
              <a:rPr lang="en-GB" sz="5200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sz="5200" dirty="0">
                <a:solidFill>
                  <a:prstClr val="black"/>
                </a:solidFill>
                <a:latin typeface="Cambria" pitchFamily="18" charset="0"/>
              </a:rPr>
              <a:t>March</a:t>
            </a:r>
            <a:r>
              <a:rPr lang="sr-Latn-ME" sz="5200" dirty="0">
                <a:solidFill>
                  <a:prstClr val="black"/>
                </a:solidFill>
                <a:latin typeface="Cambria" pitchFamily="18" charset="0"/>
              </a:rPr>
              <a:t> &amp; 30</a:t>
            </a:r>
            <a:r>
              <a:rPr lang="en-GB" sz="5200" baseline="30000" dirty="0" err="1">
                <a:solidFill>
                  <a:prstClr val="black"/>
                </a:solidFill>
                <a:latin typeface="Cambria" pitchFamily="18" charset="0"/>
              </a:rPr>
              <a:t>th</a:t>
            </a:r>
            <a:r>
              <a:rPr lang="sr-Latn-ME" sz="5200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sz="5200" dirty="0">
                <a:solidFill>
                  <a:prstClr val="black"/>
                </a:solidFill>
                <a:latin typeface="Cambria" pitchFamily="18" charset="0"/>
              </a:rPr>
              <a:t>March</a:t>
            </a:r>
            <a:r>
              <a:rPr lang="sr-Latn-ME" sz="5200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GB" sz="5200" dirty="0">
                <a:solidFill>
                  <a:prstClr val="black"/>
                </a:solidFill>
                <a:latin typeface="Cambria" pitchFamily="18" charset="0"/>
              </a:rPr>
              <a:t>2023</a:t>
            </a:r>
          </a:p>
          <a:p>
            <a:pPr marR="0" algn="ctr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r>
              <a:rPr lang="en-GB" sz="5400" dirty="0" err="1">
                <a:latin typeface="Cambria" pitchFamily="18" charset="0"/>
              </a:rPr>
              <a:t>Shkodra</a:t>
            </a:r>
            <a:r>
              <a:rPr lang="sr-Latn-ME" sz="5400" dirty="0">
                <a:latin typeface="Cambria" pitchFamily="18" charset="0"/>
              </a:rPr>
              <a:t> and Lezha</a:t>
            </a:r>
            <a:endParaRPr lang="en-GB" sz="5200" dirty="0">
              <a:solidFill>
                <a:prstClr val="black"/>
              </a:solidFill>
              <a:latin typeface="Cambria" pitchFamily="18" charset="0"/>
            </a:endParaRPr>
          </a:p>
          <a:p>
            <a:pPr marR="0" lvl="0" algn="ctr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r>
              <a:rPr lang="en-US" sz="5200" b="1" dirty="0">
                <a:solidFill>
                  <a:prstClr val="black"/>
                </a:solidFill>
                <a:latin typeface="Cambria" pitchFamily="18" charset="0"/>
              </a:rPr>
              <a:t>Disclaimer: The presentations are provided as information only. The application package and guidelines remain the official documents.</a:t>
            </a:r>
            <a:endParaRPr lang="en-GB" sz="5200" b="1" dirty="0">
              <a:solidFill>
                <a:prstClr val="black"/>
              </a:solidFill>
              <a:latin typeface="Cambria" pitchFamily="18" charset="0"/>
            </a:endParaRPr>
          </a:p>
          <a:p>
            <a:pPr algn="ctr"/>
            <a:endParaRPr lang="sr-Latn-ME" sz="8600" b="1" dirty="0"/>
          </a:p>
          <a:p>
            <a:pPr algn="ctr"/>
            <a:endParaRPr lang="sr-Latn-ME" sz="8600" b="1" dirty="0"/>
          </a:p>
          <a:p>
            <a:pPr algn="ctr"/>
            <a:endParaRPr lang="en-US" sz="8600" b="1" dirty="0"/>
          </a:p>
          <a:p>
            <a:endParaRPr lang="en-US" dirty="0"/>
          </a:p>
        </p:txBody>
      </p:sp>
      <p:pic>
        <p:nvPicPr>
          <p:cNvPr id="4" name="Picture 1" descr="Description: untitl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533400"/>
            <a:ext cx="1219200" cy="762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417213"/>
            <a:ext cx="1600200" cy="838200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6010" y="484360"/>
            <a:ext cx="1219200" cy="77105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/>
          </a:bodyPr>
          <a:lstStyle/>
          <a:p>
            <a:pPr algn="just"/>
            <a:r>
              <a:rPr lang="sr-Latn-ME" sz="2000" b="1" dirty="0"/>
              <a:t>Documents to be submitted with the Application Form</a:t>
            </a:r>
          </a:p>
          <a:p>
            <a:pPr marL="109728" indent="0" algn="just">
              <a:buNone/>
            </a:pPr>
            <a:endParaRPr lang="sr-Latn-ME" sz="2000" b="1" dirty="0"/>
          </a:p>
          <a:p>
            <a:pPr algn="just"/>
            <a:r>
              <a:rPr lang="en-GB" sz="1800" dirty="0"/>
              <a:t>when an operation contains the execution of works, the following supporting documents, submitted along with the full application form, will be necessary:</a:t>
            </a:r>
          </a:p>
          <a:p>
            <a:pPr marL="109728" indent="0" algn="just">
              <a:buNone/>
            </a:pPr>
            <a:r>
              <a:rPr lang="sr-Latn-ME" sz="1800" dirty="0"/>
              <a:t>       </a:t>
            </a:r>
            <a:r>
              <a:rPr lang="en-GB" sz="1800" dirty="0"/>
              <a:t>a.	Proof of ownership or long-term lease (at least for 10 years after the signature of the contract) of the land/assets where the works are to be executed;</a:t>
            </a:r>
          </a:p>
          <a:p>
            <a:pPr marL="109728" indent="0" algn="just">
              <a:buNone/>
            </a:pPr>
            <a:r>
              <a:rPr lang="sr-Latn-ME" sz="1800" dirty="0"/>
              <a:t>       </a:t>
            </a:r>
            <a:r>
              <a:rPr lang="en-GB" sz="1800" dirty="0"/>
              <a:t>b.	A positive decision on environmental impact assessment or otherwise a statement from the relevant public authority(</a:t>
            </a:r>
            <a:r>
              <a:rPr lang="en-GB" sz="1800" dirty="0" err="1"/>
              <a:t>ies</a:t>
            </a:r>
            <a:r>
              <a:rPr lang="en-GB" sz="1800" dirty="0"/>
              <a:t>) that the latter assessment(s) are/is not needed for the specific project activities;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Grant Application Form</a:t>
            </a:r>
          </a:p>
        </p:txBody>
      </p:sp>
    </p:spTree>
    <p:extLst>
      <p:ext uri="{BB962C8B-B14F-4D97-AF65-F5344CB8AC3E}">
        <p14:creationId xmlns:p14="http://schemas.microsoft.com/office/powerpoint/2010/main" val="963656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/>
          </a:p>
          <a:p>
            <a:r>
              <a:rPr lang="en-US" b="1" dirty="0"/>
              <a:t>Lead applicant:</a:t>
            </a:r>
          </a:p>
          <a:p>
            <a:pPr>
              <a:buNone/>
            </a:pPr>
            <a:endParaRPr lang="en-US" b="1" dirty="0"/>
          </a:p>
          <a:p>
            <a:r>
              <a:rPr lang="en-US" dirty="0"/>
              <a:t>Identity</a:t>
            </a:r>
          </a:p>
          <a:p>
            <a:r>
              <a:rPr lang="en-US" b="1" dirty="0"/>
              <a:t>Capacity to manage and implement actions </a:t>
            </a:r>
            <a:r>
              <a:rPr lang="en-US" dirty="0"/>
              <a:t>(by sector and geographical area)</a:t>
            </a:r>
          </a:p>
          <a:p>
            <a:r>
              <a:rPr lang="en-US" dirty="0"/>
              <a:t>Declaration by the lead applicant</a:t>
            </a:r>
          </a:p>
          <a:p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Grant Application Form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/>
              <a:t>Co-applicant(s):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Identity </a:t>
            </a:r>
          </a:p>
          <a:p>
            <a:r>
              <a:rPr lang="en-US" dirty="0"/>
              <a:t>Capacity to manage and implement actions (by sector and geographical area)</a:t>
            </a:r>
          </a:p>
          <a:p>
            <a:r>
              <a:rPr lang="en-US" dirty="0"/>
              <a:t>Mandate for co-applicant(s)</a:t>
            </a:r>
          </a:p>
          <a:p>
            <a:endParaRPr lang="en-US" b="1" dirty="0"/>
          </a:p>
          <a:p>
            <a:r>
              <a:rPr lang="en-US" b="1" dirty="0"/>
              <a:t>Affiliated entity(</a:t>
            </a:r>
            <a:r>
              <a:rPr lang="en-US" b="1" dirty="0" err="1"/>
              <a:t>ies</a:t>
            </a:r>
            <a:r>
              <a:rPr lang="en-US" b="1" dirty="0"/>
              <a:t>):</a:t>
            </a:r>
          </a:p>
          <a:p>
            <a:endParaRPr lang="en-US" b="1" dirty="0"/>
          </a:p>
          <a:p>
            <a:r>
              <a:rPr lang="en-US" dirty="0"/>
              <a:t>Identity </a:t>
            </a:r>
          </a:p>
          <a:p>
            <a:r>
              <a:rPr lang="en-US" dirty="0"/>
              <a:t>Capacity to manage and implement actions (by sector and geographical area)</a:t>
            </a:r>
          </a:p>
          <a:p>
            <a:r>
              <a:rPr lang="en-US" dirty="0"/>
              <a:t>Affiliated entity(</a:t>
            </a:r>
            <a:r>
              <a:rPr lang="en-US" dirty="0" err="1"/>
              <a:t>ies</a:t>
            </a:r>
            <a:r>
              <a:rPr lang="en-US" dirty="0"/>
              <a:t>) statement</a:t>
            </a:r>
          </a:p>
          <a:p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Grant Application Form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be updated during project implementation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Overall objective - impact</a:t>
            </a:r>
          </a:p>
          <a:p>
            <a:r>
              <a:rPr lang="en-US" dirty="0"/>
              <a:t>Specific objective(s) – outcome(s)</a:t>
            </a:r>
          </a:p>
          <a:p>
            <a:r>
              <a:rPr lang="en-US" dirty="0"/>
              <a:t>Outputs</a:t>
            </a:r>
          </a:p>
          <a:p>
            <a:r>
              <a:rPr lang="en-US" dirty="0"/>
              <a:t>Activities</a:t>
            </a:r>
          </a:p>
          <a:p>
            <a:r>
              <a:rPr lang="en-US" dirty="0"/>
              <a:t>Indicators </a:t>
            </a:r>
          </a:p>
          <a:p>
            <a:r>
              <a:rPr lang="en-US" dirty="0"/>
              <a:t>Sources and means of verification</a:t>
            </a:r>
          </a:p>
          <a:p>
            <a:r>
              <a:rPr lang="en-US" dirty="0"/>
              <a:t>Assumptions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Logframe</a:t>
            </a:r>
            <a:r>
              <a:rPr lang="en-US" dirty="0"/>
              <a:t> matrix of the project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en-US" dirty="0"/>
          </a:p>
          <a:p>
            <a:r>
              <a:rPr lang="en-US" dirty="0"/>
              <a:t>LEF must be followed by statute / law on the relevant body establishment </a:t>
            </a:r>
          </a:p>
          <a:p>
            <a:endParaRPr lang="en-US" dirty="0"/>
          </a:p>
          <a:p>
            <a:r>
              <a:rPr lang="en-US" dirty="0"/>
              <a:t>FIF must be signed and stamped by the bank representative/ bank statement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Legal Entity File and Financial Identification Form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sr-Latn-ME" sz="2000" dirty="0"/>
              <a:t>L</a:t>
            </a:r>
            <a:r>
              <a:rPr lang="en-GB" sz="2000" dirty="0" err="1"/>
              <a:t>ead</a:t>
            </a:r>
            <a:r>
              <a:rPr lang="sr-Latn-ME" sz="2000" dirty="0"/>
              <a:t> </a:t>
            </a:r>
            <a:r>
              <a:rPr lang="en-GB" sz="2000" dirty="0"/>
              <a:t>applicant whose application has been provisionally selected or placed on the reserve list will be informed in writing by the contracting authority</a:t>
            </a:r>
            <a:r>
              <a:rPr lang="sr-Latn-ME" sz="2000" dirty="0"/>
              <a:t> and</a:t>
            </a:r>
            <a:r>
              <a:rPr lang="en-GB" sz="2000" dirty="0"/>
              <a:t> </a:t>
            </a:r>
            <a:r>
              <a:rPr lang="sr-Latn-ME" sz="2000" dirty="0"/>
              <a:t>i</a:t>
            </a:r>
            <a:r>
              <a:rPr lang="en-GB" sz="2000" dirty="0"/>
              <a:t>t will be requested to supply the following documents</a:t>
            </a:r>
            <a:r>
              <a:rPr lang="sr-Latn-ME" sz="2000" dirty="0"/>
              <a:t>:</a:t>
            </a:r>
            <a:endParaRPr lang="en-US" sz="2000" dirty="0"/>
          </a:p>
          <a:p>
            <a:r>
              <a:rPr lang="sr-Latn-ME" sz="2000" dirty="0"/>
              <a:t>Annex H - Declaration on honour (</a:t>
            </a:r>
            <a:r>
              <a:rPr lang="en-GB" sz="2000" dirty="0"/>
              <a:t>the lead applicant as well as all co-applicants and affiliated entities</a:t>
            </a:r>
            <a:r>
              <a:rPr lang="sr-Latn-ME" sz="2000" dirty="0"/>
              <a:t>)</a:t>
            </a:r>
            <a:r>
              <a:rPr lang="en-GB" sz="2000" dirty="0"/>
              <a:t> </a:t>
            </a:r>
            <a:endParaRPr lang="sr-Latn-ME" sz="2000" dirty="0"/>
          </a:p>
          <a:p>
            <a:r>
              <a:rPr lang="sr-Latn-ME" sz="2000" dirty="0"/>
              <a:t>Self-evaluation questionnaire (</a:t>
            </a:r>
            <a:r>
              <a:rPr lang="en-GB" sz="2000" dirty="0"/>
              <a:t>the lead applicant as well as all co-applicants and affiliated entities</a:t>
            </a:r>
            <a:r>
              <a:rPr lang="sr-Latn-ME" sz="2000" dirty="0"/>
              <a:t>)</a:t>
            </a:r>
            <a:r>
              <a:rPr lang="en-GB" sz="2000" dirty="0"/>
              <a:t> </a:t>
            </a:r>
            <a:endParaRPr lang="sr-Latn-ME" sz="2000" dirty="0"/>
          </a:p>
          <a:p>
            <a:endParaRPr lang="sr-Latn-ME" sz="2000" dirty="0"/>
          </a:p>
          <a:p>
            <a:endParaRPr lang="sr-Latn-ME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Autofit/>
          </a:bodyPr>
          <a:lstStyle/>
          <a:p>
            <a:pPr algn="ctr"/>
            <a:r>
              <a:rPr lang="en-GB" sz="2400" dirty="0"/>
              <a:t>Submission of supporting documents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42313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026091"/>
          </a:xfrm>
        </p:spPr>
        <p:txBody>
          <a:bodyPr>
            <a:normAutofit/>
          </a:bodyPr>
          <a:lstStyle/>
          <a:p>
            <a:r>
              <a:rPr lang="en-GB" sz="2000" dirty="0"/>
              <a:t>a.</a:t>
            </a:r>
            <a:r>
              <a:rPr lang="sr-Latn-ME" sz="2000" dirty="0"/>
              <a:t> </a:t>
            </a:r>
            <a:r>
              <a:rPr lang="en-GB" sz="2000" dirty="0"/>
              <a:t>All necessary legal authorisations (e.g.: location and construction permits)</a:t>
            </a:r>
          </a:p>
          <a:p>
            <a:r>
              <a:rPr lang="en-GB" sz="2000" dirty="0"/>
              <a:t>b.	Approved/certified detailed work design or otherwise a statement by the relevant national institution(s) confirming that the national legislation(s) do/does not require the design’s approval for this type of works </a:t>
            </a:r>
          </a:p>
          <a:p>
            <a:r>
              <a:rPr lang="en-GB" sz="2000" dirty="0"/>
              <a:t>c.	An indicative priced bill of quantities drawn not earlier than 2 years prior to the deadline for submission of full applications – calculated in euro</a:t>
            </a:r>
          </a:p>
          <a:p>
            <a:endParaRPr lang="sr-Latn-ME" sz="2000" dirty="0"/>
          </a:p>
          <a:p>
            <a:endParaRPr lang="sr-Latn-ME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>
            <a:noAutofit/>
          </a:bodyPr>
          <a:lstStyle/>
          <a:p>
            <a:pPr algn="ctr"/>
            <a:r>
              <a:rPr lang="sr-Latn-ME" sz="2400" dirty="0"/>
              <a:t>W</a:t>
            </a:r>
            <a:r>
              <a:rPr lang="en-GB" sz="2400" dirty="0"/>
              <a:t>hen an operation contains the execution of works, the following supporting documents shall be submitted before the contract signature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7519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Annex G: II - General conditions applicable to European Union-financed grant contracts for external actions </a:t>
            </a:r>
          </a:p>
          <a:p>
            <a:pPr>
              <a:buNone/>
            </a:pPr>
            <a:endParaRPr lang="en-US" b="1" dirty="0"/>
          </a:p>
          <a:p>
            <a:r>
              <a:rPr lang="en-US" dirty="0"/>
              <a:t>Not subject to change</a:t>
            </a:r>
          </a:p>
          <a:p>
            <a:endParaRPr lang="en-US" dirty="0"/>
          </a:p>
          <a:p>
            <a:r>
              <a:rPr lang="en-US" dirty="0"/>
              <a:t>Prescribes all relevant issues related to implementation of the actions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Documents for information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Annex G: IV - Procurement by grant Beneficiaries in the context of</a:t>
            </a:r>
            <a:br>
              <a:rPr lang="en-GB" b="1" dirty="0"/>
            </a:br>
            <a:r>
              <a:rPr lang="en-GB" b="1" dirty="0"/>
              <a:t>European Union external actions</a:t>
            </a:r>
          </a:p>
          <a:p>
            <a:endParaRPr lang="en-GB" b="1" dirty="0"/>
          </a:p>
          <a:p>
            <a:r>
              <a:rPr lang="en-GB" dirty="0"/>
              <a:t>Procurement principles must be respected!</a:t>
            </a:r>
          </a:p>
          <a:p>
            <a:r>
              <a:rPr lang="en-GB" dirty="0"/>
              <a:t>The nationality rule (except for experts)</a:t>
            </a:r>
          </a:p>
          <a:p>
            <a:r>
              <a:rPr lang="en-GB" dirty="0"/>
              <a:t>The rule of origin (except for procurements under 100.000 EUR)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Documents for information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Annex G: IX – Transfer of ownership of assets</a:t>
            </a:r>
          </a:p>
          <a:p>
            <a:pPr>
              <a:buNone/>
            </a:pPr>
            <a:endParaRPr lang="en-US" b="1" dirty="0"/>
          </a:p>
          <a:p>
            <a:r>
              <a:rPr lang="en-GB" dirty="0"/>
              <a:t>Item &gt; EUR 5 000 – to be sent with final report</a:t>
            </a:r>
          </a:p>
          <a:p>
            <a:r>
              <a:rPr lang="en-GB" dirty="0"/>
              <a:t>Item &lt; EUR 5 000 – to be kept in the beneficiary’s archive</a:t>
            </a:r>
          </a:p>
          <a:p>
            <a:endParaRPr lang="en-GB" dirty="0"/>
          </a:p>
          <a:p>
            <a:r>
              <a:rPr lang="en-GB" b="1" dirty="0"/>
              <a:t>Annex G: V – Standard Request for Payment</a:t>
            </a:r>
          </a:p>
          <a:p>
            <a:r>
              <a:rPr lang="en-GB" b="1" dirty="0"/>
              <a:t>Annex G: VI 1, 2, 3 – Narrative and financial reports</a:t>
            </a:r>
          </a:p>
          <a:p>
            <a:r>
              <a:rPr lang="en-GB" b="1" dirty="0"/>
              <a:t>Annex G: VI 4 – detail breakdown of expenditure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Documents for information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533401"/>
            <a:ext cx="7772400" cy="1676399"/>
          </a:xfrm>
        </p:spPr>
        <p:txBody>
          <a:bodyPr>
            <a:noAutofit/>
          </a:bodyPr>
          <a:lstStyle/>
          <a:p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 Border Cooperation Programme Montenegro-</a:t>
            </a:r>
            <a:r>
              <a:rPr lang="sr-Latn-M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Albania</a:t>
            </a:r>
            <a:br>
              <a:rPr lang="sr-Latn-M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sr-Latn-M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Latn-M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sr-Latn-ME" sz="20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Latn-M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Call for Proposals</a:t>
            </a:r>
            <a:br>
              <a:rPr lang="sr-Latn-M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Latn-ME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Financial allocations IPA 2019 &amp; 2020 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67000"/>
            <a:ext cx="7772400" cy="22860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latin typeface="Trebuchet MS (Body)"/>
              </a:rPr>
              <a:t>APPLICATION PACKAGE</a:t>
            </a:r>
            <a:endParaRPr lang="sr-Latn-ME" sz="3200" u="sng" dirty="0">
              <a:latin typeface="Trebuchet MS (Body)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Annex G: VII - Expenditure Verification Report</a:t>
            </a:r>
          </a:p>
          <a:p>
            <a:r>
              <a:rPr lang="en-US" dirty="0"/>
              <a:t>Necessary for all grants above  EUR 100.000</a:t>
            </a:r>
          </a:p>
          <a:p>
            <a:endParaRPr lang="en-US" dirty="0"/>
          </a:p>
          <a:p>
            <a:r>
              <a:rPr lang="en-US" b="1" dirty="0"/>
              <a:t>Annex G: Special Conditions </a:t>
            </a:r>
          </a:p>
          <a:p>
            <a:r>
              <a:rPr lang="en-US" dirty="0"/>
              <a:t>Grant contract </a:t>
            </a:r>
            <a:endParaRPr lang="sr-Latn-ME" dirty="0"/>
          </a:p>
          <a:p>
            <a:endParaRPr lang="en-US" dirty="0"/>
          </a:p>
          <a:p>
            <a:r>
              <a:rPr lang="en-US" b="1" dirty="0"/>
              <a:t>Annex H: </a:t>
            </a:r>
            <a:r>
              <a:rPr lang="en-GB" b="1" dirty="0"/>
              <a:t>Declaration on Honour</a:t>
            </a:r>
            <a:endParaRPr lang="sr-Latn-ME" b="1" dirty="0"/>
          </a:p>
          <a:p>
            <a:endParaRPr lang="en-US" b="1" dirty="0"/>
          </a:p>
          <a:p>
            <a:r>
              <a:rPr lang="en-US" b="1" dirty="0"/>
              <a:t>Annex I: Daily allowance rates </a:t>
            </a:r>
          </a:p>
          <a:p>
            <a:r>
              <a:rPr lang="en-US" dirty="0"/>
              <a:t>Adopted by the EC - not to be exceeded by grant beneficiaries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Documents for information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Annex J: Information on the tax regime </a:t>
            </a:r>
          </a:p>
          <a:p>
            <a:endParaRPr lang="en-US" dirty="0"/>
          </a:p>
          <a:p>
            <a:r>
              <a:rPr lang="en-US" dirty="0"/>
              <a:t>VAT is not an eligible cost, except if not recoverable by any other means</a:t>
            </a:r>
          </a:p>
          <a:p>
            <a:endParaRPr lang="en-US" dirty="0"/>
          </a:p>
          <a:p>
            <a:r>
              <a:rPr lang="en-US" b="1" dirty="0"/>
              <a:t>Guidelines for VAT exemption </a:t>
            </a:r>
            <a:r>
              <a:rPr lang="en-US" dirty="0"/>
              <a:t>– available at the website of the Ministry of Finance</a:t>
            </a:r>
            <a:r>
              <a:rPr lang="sr-Latn-ME" dirty="0"/>
              <a:t> and Social Welfare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Documents for information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Annex K: </a:t>
            </a:r>
            <a:r>
              <a:rPr lang="en-GB" b="1" dirty="0"/>
              <a:t>Guidelines and Checklist for assessing</a:t>
            </a:r>
            <a:r>
              <a:rPr lang="en-US" b="1" dirty="0"/>
              <a:t> </a:t>
            </a:r>
            <a:r>
              <a:rPr lang="en-GB" b="1" dirty="0"/>
              <a:t>action budgets and simplified cost options for Union financed grant contracts</a:t>
            </a:r>
          </a:p>
          <a:p>
            <a:endParaRPr lang="en-GB" b="1" dirty="0"/>
          </a:p>
          <a:p>
            <a:pPr algn="just">
              <a:buNone/>
            </a:pPr>
            <a:r>
              <a:rPr lang="en-GB" dirty="0"/>
              <a:t>Simplified cost options may take the form of:</a:t>
            </a:r>
          </a:p>
          <a:p>
            <a:pPr algn="just">
              <a:buNone/>
            </a:pPr>
            <a:endParaRPr lang="en-US" dirty="0"/>
          </a:p>
          <a:p>
            <a:pPr algn="just"/>
            <a:r>
              <a:rPr lang="en-GB" dirty="0"/>
              <a:t>unit costs,</a:t>
            </a:r>
          </a:p>
          <a:p>
            <a:pPr algn="just"/>
            <a:r>
              <a:rPr lang="en-GB" dirty="0"/>
              <a:t>lump sums,</a:t>
            </a:r>
          </a:p>
          <a:p>
            <a:r>
              <a:rPr lang="en-GB" dirty="0"/>
              <a:t>flat-rate financing.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Documents for information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Annex L: </a:t>
            </a:r>
            <a:r>
              <a:rPr lang="en-GB" b="1" dirty="0"/>
              <a:t>Self-evaluation (SEA-H)</a:t>
            </a:r>
          </a:p>
          <a:p>
            <a:pPr algn="just">
              <a:buNone/>
            </a:pPr>
            <a:endParaRPr lang="en-US" dirty="0"/>
          </a:p>
          <a:p>
            <a:pPr algn="just"/>
            <a:r>
              <a:rPr lang="en-US" dirty="0"/>
              <a:t>Part A - Self-evaluation for applicants, co-applicants and affiliated entities regarding their internal Policy and Procedures against Sexual Exploitation, Abuse and Harassment (SEA-H)</a:t>
            </a:r>
            <a:endParaRPr lang="en-GB" dirty="0"/>
          </a:p>
          <a:p>
            <a:pPr algn="just"/>
            <a:r>
              <a:rPr lang="en-US" dirty="0"/>
              <a:t>Part B – List of measures envisaged to improve the SEA-H policy, if any.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Documents for information </a:t>
            </a:r>
          </a:p>
        </p:txBody>
      </p:sp>
    </p:spTree>
    <p:extLst>
      <p:ext uri="{BB962C8B-B14F-4D97-AF65-F5344CB8AC3E}">
        <p14:creationId xmlns:p14="http://schemas.microsoft.com/office/powerpoint/2010/main" val="23581744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4800" dirty="0"/>
          </a:p>
          <a:p>
            <a:pPr algn="ctr">
              <a:buNone/>
            </a:pPr>
            <a:r>
              <a:rPr lang="en-US" sz="4800" b="1" dirty="0"/>
              <a:t>Thank you for attention!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Guidelines for grant applicants</a:t>
            </a:r>
          </a:p>
          <a:p>
            <a:endParaRPr lang="en-US" dirty="0"/>
          </a:p>
          <a:p>
            <a:r>
              <a:rPr lang="en-US" b="1" dirty="0"/>
              <a:t>Annexes:</a:t>
            </a:r>
          </a:p>
          <a:p>
            <a:endParaRPr lang="en-US" dirty="0"/>
          </a:p>
          <a:p>
            <a:r>
              <a:rPr lang="en-US" dirty="0"/>
              <a:t>Documents to be completed</a:t>
            </a:r>
          </a:p>
          <a:p>
            <a:r>
              <a:rPr lang="en-US" dirty="0"/>
              <a:t>Documents for information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Content of the Application Package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Annex A: Grant Application Form</a:t>
            </a:r>
          </a:p>
          <a:p>
            <a:r>
              <a:rPr lang="en-US" dirty="0"/>
              <a:t>Annex B: Budget</a:t>
            </a:r>
            <a:r>
              <a:rPr lang="sr-Latn-ME" dirty="0"/>
              <a:t> of the Action</a:t>
            </a:r>
            <a:endParaRPr lang="en-US" dirty="0"/>
          </a:p>
          <a:p>
            <a:r>
              <a:rPr lang="en-US" dirty="0"/>
              <a:t>Annex C: Logical Framework Matrix</a:t>
            </a:r>
          </a:p>
          <a:p>
            <a:r>
              <a:rPr lang="en-US" dirty="0"/>
              <a:t>Annex D: Legal entity file (private)</a:t>
            </a:r>
          </a:p>
          <a:p>
            <a:r>
              <a:rPr lang="en-US" dirty="0"/>
              <a:t>Annex D: Legal entity file (p</a:t>
            </a:r>
            <a:r>
              <a:rPr lang="sr-Latn-ME" dirty="0"/>
              <a:t>ublic</a:t>
            </a:r>
            <a:r>
              <a:rPr lang="en-US" dirty="0"/>
              <a:t>)</a:t>
            </a:r>
          </a:p>
          <a:p>
            <a:r>
              <a:rPr lang="en-US" dirty="0"/>
              <a:t>Annex E: Financial identification form</a:t>
            </a:r>
          </a:p>
          <a:p>
            <a:r>
              <a:rPr lang="en-US" dirty="0"/>
              <a:t>Annex F: </a:t>
            </a:r>
            <a:r>
              <a:rPr lang="en-US" dirty="0" err="1"/>
              <a:t>Organisation</a:t>
            </a:r>
            <a:r>
              <a:rPr lang="en-US" dirty="0"/>
              <a:t> data form</a:t>
            </a:r>
            <a:r>
              <a:rPr lang="sr-Latn-ME" dirty="0"/>
              <a:t> offline</a:t>
            </a:r>
          </a:p>
          <a:p>
            <a:pPr marL="109728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Documents to be completed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Annex G: Standard Grant Contract/Special Conditions</a:t>
            </a:r>
            <a:endParaRPr lang="en-US" dirty="0"/>
          </a:p>
          <a:p>
            <a:pPr>
              <a:buNone/>
            </a:pPr>
            <a:r>
              <a:rPr lang="en-GB" dirty="0"/>
              <a:t>   - Annex II: general conditions </a:t>
            </a:r>
            <a:endParaRPr lang="en-US" dirty="0"/>
          </a:p>
          <a:p>
            <a:pPr>
              <a:buNone/>
            </a:pPr>
            <a:r>
              <a:rPr lang="en-US" dirty="0"/>
              <a:t>   </a:t>
            </a:r>
            <a:r>
              <a:rPr lang="en-GB" dirty="0"/>
              <a:t>- Annex IV: contract award procedures</a:t>
            </a:r>
            <a:endParaRPr lang="en-US" dirty="0"/>
          </a:p>
          <a:p>
            <a:pPr>
              <a:buNone/>
            </a:pPr>
            <a:r>
              <a:rPr lang="en-GB" dirty="0"/>
              <a:t>   - Annex V: standard request for payment</a:t>
            </a:r>
            <a:endParaRPr lang="en-US" dirty="0"/>
          </a:p>
          <a:p>
            <a:pPr>
              <a:buNone/>
            </a:pPr>
            <a:r>
              <a:rPr lang="en-US" dirty="0"/>
              <a:t>   </a:t>
            </a:r>
            <a:r>
              <a:rPr lang="en-GB" dirty="0"/>
              <a:t>- Annex VI-1: interim narrative report</a:t>
            </a:r>
          </a:p>
          <a:p>
            <a:pPr>
              <a:buNone/>
            </a:pPr>
            <a:r>
              <a:rPr lang="en-GB" dirty="0"/>
              <a:t>   - Annex VI-2: interim-final financial report</a:t>
            </a:r>
          </a:p>
          <a:p>
            <a:pPr>
              <a:buNone/>
            </a:pPr>
            <a:r>
              <a:rPr lang="en-GB" dirty="0"/>
              <a:t>   - Annex VI-3: final narrative report</a:t>
            </a:r>
            <a:endParaRPr lang="sr-Latn-ME" dirty="0"/>
          </a:p>
          <a:p>
            <a:pPr>
              <a:buNone/>
            </a:pPr>
            <a:r>
              <a:rPr lang="sr-Latn-ME" dirty="0">
                <a:solidFill>
                  <a:srgbClr val="FFFF00"/>
                </a:solidFill>
              </a:rPr>
              <a:t>   </a:t>
            </a:r>
            <a:r>
              <a:rPr lang="sr-Latn-ME" dirty="0"/>
              <a:t>- </a:t>
            </a:r>
            <a:r>
              <a:rPr lang="en-GB" dirty="0"/>
              <a:t>Annex VI-</a:t>
            </a:r>
            <a:r>
              <a:rPr lang="sr-Latn-ME" dirty="0"/>
              <a:t>4: Detailed breakdown of expenditures</a:t>
            </a:r>
            <a:endParaRPr lang="en-US" dirty="0"/>
          </a:p>
          <a:p>
            <a:pPr>
              <a:buNone/>
            </a:pPr>
            <a:r>
              <a:rPr lang="en-GB" dirty="0"/>
              <a:t>   - Annex VII: terms of reference for an expenditure verification of an EU financed grant contract for external action</a:t>
            </a:r>
          </a:p>
          <a:p>
            <a:pPr>
              <a:buNone/>
            </a:pPr>
            <a:r>
              <a:rPr lang="sr-Latn-ME" dirty="0"/>
              <a:t>   </a:t>
            </a:r>
            <a:r>
              <a:rPr lang="en-GB" dirty="0"/>
              <a:t>- Annex IX: standard template for transfer of ownership of assets</a:t>
            </a:r>
            <a:endParaRPr lang="en-US" dirty="0"/>
          </a:p>
          <a:p>
            <a:r>
              <a:rPr lang="en-GB" dirty="0"/>
              <a:t>Annex </a:t>
            </a:r>
            <a:r>
              <a:rPr lang="sr-Latn-ME" dirty="0"/>
              <a:t>H</a:t>
            </a:r>
            <a:r>
              <a:rPr lang="en-GB" dirty="0"/>
              <a:t>: </a:t>
            </a:r>
            <a:r>
              <a:rPr lang="sr-Latn-ME" dirty="0"/>
              <a:t>Declaration of honour</a:t>
            </a:r>
          </a:p>
          <a:p>
            <a:r>
              <a:rPr lang="en-GB" dirty="0"/>
              <a:t>Annex J: information on the tax regime applicable to grant contracts signed under the call</a:t>
            </a:r>
            <a:endParaRPr lang="en-US" dirty="0"/>
          </a:p>
          <a:p>
            <a:r>
              <a:rPr lang="en-GB" dirty="0"/>
              <a:t>Annex K: Guidelines for Simplified cost options</a:t>
            </a:r>
            <a:endParaRPr lang="sr-Latn-ME" dirty="0"/>
          </a:p>
          <a:p>
            <a:r>
              <a:rPr lang="sr-Latn-ME" dirty="0"/>
              <a:t>Annex L: Self-evaluation questionnaire (SEA-H)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Documents for information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05800" cy="4525963"/>
          </a:xfrm>
        </p:spPr>
        <p:txBody>
          <a:bodyPr>
            <a:normAutofit/>
          </a:bodyPr>
          <a:lstStyle/>
          <a:p>
            <a:r>
              <a:rPr lang="en-US" sz="2000" b="1" dirty="0"/>
              <a:t>Part A: 1. Concept Note </a:t>
            </a:r>
          </a:p>
          <a:p>
            <a:r>
              <a:rPr lang="en-US" sz="2000" dirty="0"/>
              <a:t>The concept note will receive an overall score out of 50</a:t>
            </a:r>
          </a:p>
          <a:p>
            <a:r>
              <a:rPr lang="en-GB" sz="2000" dirty="0"/>
              <a:t>Description of the action (max 3 pages)</a:t>
            </a:r>
            <a:r>
              <a:rPr lang="sr-Latn-ME" sz="2000" dirty="0"/>
              <a:t> and r</a:t>
            </a:r>
            <a:r>
              <a:rPr lang="en-US" sz="2000" dirty="0" err="1"/>
              <a:t>elevance</a:t>
            </a:r>
            <a:r>
              <a:rPr lang="en-US" sz="2000" dirty="0"/>
              <a:t> of the action (max 5 or 6 pages, if there are works)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b="1" dirty="0"/>
              <a:t>Content: </a:t>
            </a:r>
            <a:endParaRPr lang="en-US" sz="2000" dirty="0"/>
          </a:p>
          <a:p>
            <a:r>
              <a:rPr lang="en-US" sz="2000" dirty="0"/>
              <a:t>Relevance of the action (maximum 20 points)</a:t>
            </a:r>
          </a:p>
          <a:p>
            <a:r>
              <a:rPr lang="en-US" sz="2000" dirty="0"/>
              <a:t>Design of the action (maximum 30 points)</a:t>
            </a:r>
            <a:endParaRPr lang="sr-Latn-ME" sz="2000" dirty="0"/>
          </a:p>
          <a:p>
            <a:pPr marL="109728" indent="0">
              <a:buNone/>
            </a:pPr>
            <a:endParaRPr lang="en-US" sz="2000" dirty="0"/>
          </a:p>
          <a:p>
            <a:pPr>
              <a:buNone/>
            </a:pPr>
            <a:r>
              <a:rPr lang="en-US" sz="2000" b="1" dirty="0"/>
              <a:t>Only the concept notes with a score of at least 30 will be</a:t>
            </a:r>
            <a:r>
              <a:rPr lang="sr-Latn-ME" sz="2000" b="1" dirty="0"/>
              <a:t> </a:t>
            </a:r>
            <a:r>
              <a:rPr lang="en-US" sz="2000" b="1" dirty="0"/>
              <a:t>considered for pre-selection.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Grant Application Form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2. Checklist for the Concept Note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Check whether all eligibility criteria and administrative requirements have been met</a:t>
            </a:r>
          </a:p>
          <a:p>
            <a:pPr>
              <a:buNone/>
            </a:pPr>
            <a:endParaRPr lang="en-US" b="1" dirty="0"/>
          </a:p>
          <a:p>
            <a:r>
              <a:rPr lang="en-US" b="1" dirty="0"/>
              <a:t>3. Declaration by the Lead Applicant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Grant Application Form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/>
          </a:bodyPr>
          <a:lstStyle/>
          <a:p>
            <a:r>
              <a:rPr lang="en-US" b="1" dirty="0"/>
              <a:t>Part B: 1. Full Application Form </a:t>
            </a:r>
          </a:p>
          <a:p>
            <a:endParaRPr lang="en-US" b="1" dirty="0"/>
          </a:p>
          <a:p>
            <a:pPr algn="just"/>
            <a:r>
              <a:rPr lang="en-US" sz="1800" dirty="0"/>
              <a:t>After the evaluation of the concept notes the CA will inform the lead applicants whether the concept note was evaluated and about the results of the evaluation. The Eva</a:t>
            </a:r>
            <a:r>
              <a:rPr lang="sr-Latn-ME" sz="1800" dirty="0"/>
              <a:t>luation </a:t>
            </a:r>
            <a:r>
              <a:rPr lang="en-US" sz="1800" dirty="0"/>
              <a:t>committee will proceed with </a:t>
            </a:r>
            <a:r>
              <a:rPr lang="sr-Latn-ME" sz="1800" dirty="0"/>
              <a:t>evaluation of </a:t>
            </a:r>
            <a:r>
              <a:rPr lang="en-US" sz="1800" dirty="0"/>
              <a:t>the </a:t>
            </a:r>
            <a:r>
              <a:rPr lang="en-US" sz="1800" dirty="0" err="1"/>
              <a:t>applica</a:t>
            </a:r>
            <a:r>
              <a:rPr lang="sr-Latn-ME" sz="1800" dirty="0"/>
              <a:t>tions</a:t>
            </a:r>
            <a:r>
              <a:rPr lang="en-US" sz="1800" dirty="0"/>
              <a:t> whose proposals have been pre-selected.</a:t>
            </a:r>
            <a:endParaRPr lang="sr-Latn-ME" sz="1800" dirty="0"/>
          </a:p>
          <a:p>
            <a:pPr algn="just"/>
            <a:endParaRPr lang="sr-Latn-ME" sz="1800" dirty="0"/>
          </a:p>
          <a:p>
            <a:pPr algn="just"/>
            <a:r>
              <a:rPr lang="en-GB" sz="1800" b="1" dirty="0"/>
              <a:t>Content of the Full Application Form:</a:t>
            </a:r>
          </a:p>
          <a:p>
            <a:pPr algn="just"/>
            <a:r>
              <a:rPr lang="en-GB" sz="1800" dirty="0"/>
              <a:t>General information</a:t>
            </a:r>
          </a:p>
          <a:p>
            <a:pPr algn="just"/>
            <a:r>
              <a:rPr lang="en-GB" sz="1800" dirty="0"/>
              <a:t>Description of the action (methodology, action plan, sustainability, log frame matrix, budget)</a:t>
            </a:r>
          </a:p>
          <a:p>
            <a:pPr algn="just"/>
            <a:r>
              <a:rPr lang="en-GB" sz="1800" dirty="0"/>
              <a:t>Lead applicants’, co-applicants’ and affiliated entity(</a:t>
            </a:r>
            <a:r>
              <a:rPr lang="en-GB" sz="1800" dirty="0" err="1"/>
              <a:t>ies</a:t>
            </a:r>
            <a:r>
              <a:rPr lang="en-GB" sz="1800" dirty="0"/>
              <a:t>) experience</a:t>
            </a:r>
          </a:p>
          <a:p>
            <a:pPr algn="just"/>
            <a:r>
              <a:rPr lang="en-GB" sz="1800" dirty="0"/>
              <a:t>Checklist for the full application form</a:t>
            </a:r>
          </a:p>
          <a:p>
            <a:pPr algn="just"/>
            <a:r>
              <a:rPr lang="en-GB" sz="1800" dirty="0"/>
              <a:t>Declaration by the lead applicant for the full application</a:t>
            </a:r>
          </a:p>
          <a:p>
            <a:pPr algn="just"/>
            <a:endParaRPr lang="en-US" sz="1800" dirty="0"/>
          </a:p>
          <a:p>
            <a:pPr marL="109728" indent="0">
              <a:buNone/>
            </a:pPr>
            <a:endParaRPr lang="en-US" sz="1800" dirty="0"/>
          </a:p>
          <a:p>
            <a:pPr marL="109728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Grant Application Form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/>
          </a:bodyPr>
          <a:lstStyle/>
          <a:p>
            <a:pPr algn="just"/>
            <a:r>
              <a:rPr lang="sr-Latn-ME" sz="2000" b="1" dirty="0"/>
              <a:t>Documents to be submitted with the Application Form</a:t>
            </a:r>
          </a:p>
          <a:p>
            <a:pPr algn="just"/>
            <a:r>
              <a:rPr lang="en-US" sz="2000" dirty="0"/>
              <a:t>Annex F</a:t>
            </a:r>
            <a:r>
              <a:rPr lang="sr-Latn-ME" sz="2000" dirty="0"/>
              <a:t> – offline PADOR registration form </a:t>
            </a:r>
          </a:p>
          <a:p>
            <a:pPr algn="just"/>
            <a:r>
              <a:rPr lang="en-GB" sz="2000" dirty="0"/>
              <a:t>The statutes or articles of association of the lead applicant, of each co-applicant and (if any) of each affiliated entity</a:t>
            </a:r>
            <a:r>
              <a:rPr lang="sr-Latn-ME" sz="2000" dirty="0"/>
              <a:t> </a:t>
            </a:r>
            <a:r>
              <a:rPr lang="en-GB" sz="2000" dirty="0"/>
              <a:t>(if any) </a:t>
            </a:r>
            <a:endParaRPr lang="sr-Latn-ME" sz="2000" dirty="0"/>
          </a:p>
          <a:p>
            <a:pPr algn="just"/>
            <a:r>
              <a:rPr lang="en-GB" sz="2000" dirty="0"/>
              <a:t>Annex D </a:t>
            </a:r>
            <a:r>
              <a:rPr lang="sr-Latn-ME" sz="2000" dirty="0"/>
              <a:t>- </a:t>
            </a:r>
            <a:r>
              <a:rPr lang="en-GB" sz="2000" dirty="0"/>
              <a:t>Legal entity form</a:t>
            </a:r>
            <a:r>
              <a:rPr lang="sr-Latn-ME" sz="2000" dirty="0"/>
              <a:t> </a:t>
            </a:r>
            <a:r>
              <a:rPr lang="en-GB" sz="2000" dirty="0"/>
              <a:t>duly completed and signed by each of the applicants (i.e., by the lead applicant and by each co-applicant, if any) </a:t>
            </a:r>
            <a:endParaRPr lang="sr-Latn-ME" sz="2000" dirty="0"/>
          </a:p>
          <a:p>
            <a:pPr algn="just"/>
            <a:r>
              <a:rPr lang="en-GB" sz="2000" dirty="0"/>
              <a:t>Annex E</a:t>
            </a:r>
            <a:r>
              <a:rPr lang="sr-Latn-ME" sz="2000" dirty="0"/>
              <a:t> - </a:t>
            </a:r>
            <a:r>
              <a:rPr lang="en-GB" sz="2000" dirty="0"/>
              <a:t>financial identification form of the lead applicant </a:t>
            </a:r>
            <a:endParaRPr lang="sr-Latn-ME" sz="2000" dirty="0"/>
          </a:p>
          <a:p>
            <a:pPr algn="just"/>
            <a:r>
              <a:rPr lang="en-GB" sz="2000" dirty="0"/>
              <a:t>For grants exceeding EUR 750 000 the lead applicant must provide an audit report produced by an external auditor</a:t>
            </a:r>
            <a:endParaRPr lang="sr-Latn-ME" sz="2000" dirty="0"/>
          </a:p>
          <a:p>
            <a:pPr algn="just"/>
            <a:r>
              <a:rPr lang="en-GB" sz="2000" dirty="0"/>
              <a:t>For grants not exceeding EUR 750 000</a:t>
            </a:r>
            <a:r>
              <a:rPr lang="sr-Latn-ME" sz="2000" dirty="0"/>
              <a:t> </a:t>
            </a:r>
            <a:r>
              <a:rPr lang="en-GB" sz="2000" dirty="0"/>
              <a:t>a copy of the lead applicant’s profit and loss account and the balance sheet for up to the three last financial years for which the accounts were closed </a:t>
            </a:r>
            <a:endParaRPr lang="en-US" sz="2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Grant Application Form</a:t>
            </a:r>
          </a:p>
        </p:txBody>
      </p:sp>
    </p:spTree>
    <p:extLst>
      <p:ext uri="{BB962C8B-B14F-4D97-AF65-F5344CB8AC3E}">
        <p14:creationId xmlns:p14="http://schemas.microsoft.com/office/powerpoint/2010/main" val="6939757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1361</TotalTime>
  <Words>1202</Words>
  <Application>Microsoft Office PowerPoint</Application>
  <PresentationFormat>On-screen Show (4:3)</PresentationFormat>
  <Paragraphs>208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Calibri</vt:lpstr>
      <vt:lpstr>Cambria</vt:lpstr>
      <vt:lpstr>Lucida Sans Unicode</vt:lpstr>
      <vt:lpstr>Times New Roman</vt:lpstr>
      <vt:lpstr>Trebuchet MS (Body)</vt:lpstr>
      <vt:lpstr>Verdana</vt:lpstr>
      <vt:lpstr>Wingdings 2</vt:lpstr>
      <vt:lpstr>Wingdings 3</vt:lpstr>
      <vt:lpstr>Concourse</vt:lpstr>
      <vt:lpstr>Ministry of Finance Directorate for Finance and Contracting of the EU Assistance Funds</vt:lpstr>
      <vt:lpstr>Cross Border Cooperation Programme Montenegro-Albania  4th Call for Proposals Financial allocations IPA 2019 &amp; 2020 </vt:lpstr>
      <vt:lpstr>Content of the Application Package</vt:lpstr>
      <vt:lpstr>Documents to be completed</vt:lpstr>
      <vt:lpstr>Documents for information</vt:lpstr>
      <vt:lpstr>Grant Application Form</vt:lpstr>
      <vt:lpstr>Grant Application Form</vt:lpstr>
      <vt:lpstr>Grant Application Form</vt:lpstr>
      <vt:lpstr>Grant Application Form</vt:lpstr>
      <vt:lpstr>Grant Application Form</vt:lpstr>
      <vt:lpstr>Grant Application Form</vt:lpstr>
      <vt:lpstr>Grant Application Form</vt:lpstr>
      <vt:lpstr>Logframe matrix of the project</vt:lpstr>
      <vt:lpstr>Legal Entity File and Financial Identification Form</vt:lpstr>
      <vt:lpstr>Submission of supporting documents </vt:lpstr>
      <vt:lpstr>When an operation contains the execution of works, the following supporting documents shall be submitted before the contract signature</vt:lpstr>
      <vt:lpstr>Documents for information </vt:lpstr>
      <vt:lpstr>Documents for information </vt:lpstr>
      <vt:lpstr>Documents for information</vt:lpstr>
      <vt:lpstr>Documents for information</vt:lpstr>
      <vt:lpstr>Documents for information </vt:lpstr>
      <vt:lpstr>Documents for information </vt:lpstr>
      <vt:lpstr>Documents for information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vesna.lucic</dc:creator>
  <cp:lastModifiedBy>Diana Kovacevic</cp:lastModifiedBy>
  <cp:revision>123</cp:revision>
  <cp:lastPrinted>2023-03-23T07:50:42Z</cp:lastPrinted>
  <dcterms:created xsi:type="dcterms:W3CDTF">2016-07-18T14:30:31Z</dcterms:created>
  <dcterms:modified xsi:type="dcterms:W3CDTF">2023-03-24T07:55:11Z</dcterms:modified>
</cp:coreProperties>
</file>